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54"/>
  </p:notesMasterIdLst>
  <p:handoutMasterIdLst>
    <p:handoutMasterId r:id="rId55"/>
  </p:handoutMasterIdLst>
  <p:sldIdLst>
    <p:sldId id="256" r:id="rId2"/>
    <p:sldId id="401" r:id="rId3"/>
    <p:sldId id="805465858" r:id="rId4"/>
    <p:sldId id="805465859" r:id="rId5"/>
    <p:sldId id="805465860" r:id="rId6"/>
    <p:sldId id="805465884" r:id="rId7"/>
    <p:sldId id="805465896" r:id="rId8"/>
    <p:sldId id="805465862" r:id="rId9"/>
    <p:sldId id="805465861" r:id="rId10"/>
    <p:sldId id="439" r:id="rId11"/>
    <p:sldId id="805465849" r:id="rId12"/>
    <p:sldId id="805465850" r:id="rId13"/>
    <p:sldId id="805465851" r:id="rId14"/>
    <p:sldId id="805465852" r:id="rId15"/>
    <p:sldId id="805465863" r:id="rId16"/>
    <p:sldId id="805465853" r:id="rId17"/>
    <p:sldId id="805465864" r:id="rId18"/>
    <p:sldId id="805465877" r:id="rId19"/>
    <p:sldId id="805465878" r:id="rId20"/>
    <p:sldId id="805465879" r:id="rId21"/>
    <p:sldId id="805465880" r:id="rId22"/>
    <p:sldId id="805465881" r:id="rId23"/>
    <p:sldId id="805465882" r:id="rId24"/>
    <p:sldId id="805465883" r:id="rId25"/>
    <p:sldId id="805465854" r:id="rId26"/>
    <p:sldId id="461" r:id="rId27"/>
    <p:sldId id="805465886" r:id="rId28"/>
    <p:sldId id="805465855" r:id="rId29"/>
    <p:sldId id="805465856" r:id="rId30"/>
    <p:sldId id="805465857" r:id="rId31"/>
    <p:sldId id="805465889" r:id="rId32"/>
    <p:sldId id="459" r:id="rId33"/>
    <p:sldId id="805465890" r:id="rId34"/>
    <p:sldId id="805465897" r:id="rId35"/>
    <p:sldId id="805465891" r:id="rId36"/>
    <p:sldId id="805465892" r:id="rId37"/>
    <p:sldId id="805465893" r:id="rId38"/>
    <p:sldId id="805465894" r:id="rId39"/>
    <p:sldId id="805465895" r:id="rId40"/>
    <p:sldId id="342" r:id="rId41"/>
    <p:sldId id="420" r:id="rId42"/>
    <p:sldId id="402" r:id="rId43"/>
    <p:sldId id="805465865" r:id="rId44"/>
    <p:sldId id="805465872" r:id="rId45"/>
    <p:sldId id="805465873" r:id="rId46"/>
    <p:sldId id="805465866" r:id="rId47"/>
    <p:sldId id="805465874" r:id="rId48"/>
    <p:sldId id="805465875" r:id="rId49"/>
    <p:sldId id="805465876" r:id="rId50"/>
    <p:sldId id="805465900" r:id="rId51"/>
    <p:sldId id="264" r:id="rId52"/>
    <p:sldId id="805465871" r:id="rId53"/>
  </p:sldIdLst>
  <p:sldSz cx="9144000" cy="6858000" type="screen4x3"/>
  <p:notesSz cx="6858000" cy="9107488"/>
  <p:defaultTextStyle>
    <a:defPPr>
      <a:defRPr lang="en-US"/>
    </a:defPPr>
    <a:lvl1pPr algn="ctr" rtl="0" fontAlgn="base">
      <a:spcBef>
        <a:spcPct val="0"/>
      </a:spcBef>
      <a:spcAft>
        <a:spcPct val="0"/>
      </a:spcAft>
      <a:defRPr sz="2000" kern="1200">
        <a:solidFill>
          <a:schemeClr val="tx1"/>
        </a:solidFill>
        <a:latin typeface="宋体" pitchFamily="2" charset="-122"/>
        <a:ea typeface="宋体" pitchFamily="2" charset="-122"/>
        <a:cs typeface="+mn-cs"/>
      </a:defRPr>
    </a:lvl1pPr>
    <a:lvl2pPr marL="457200" algn="ctr" rtl="0" fontAlgn="base">
      <a:spcBef>
        <a:spcPct val="0"/>
      </a:spcBef>
      <a:spcAft>
        <a:spcPct val="0"/>
      </a:spcAft>
      <a:defRPr sz="2000" kern="1200">
        <a:solidFill>
          <a:schemeClr val="tx1"/>
        </a:solidFill>
        <a:latin typeface="宋体" pitchFamily="2" charset="-122"/>
        <a:ea typeface="宋体" pitchFamily="2" charset="-122"/>
        <a:cs typeface="+mn-cs"/>
      </a:defRPr>
    </a:lvl2pPr>
    <a:lvl3pPr marL="914400" algn="ctr" rtl="0" fontAlgn="base">
      <a:spcBef>
        <a:spcPct val="0"/>
      </a:spcBef>
      <a:spcAft>
        <a:spcPct val="0"/>
      </a:spcAft>
      <a:defRPr sz="2000" kern="1200">
        <a:solidFill>
          <a:schemeClr val="tx1"/>
        </a:solidFill>
        <a:latin typeface="宋体" pitchFamily="2" charset="-122"/>
        <a:ea typeface="宋体" pitchFamily="2" charset="-122"/>
        <a:cs typeface="+mn-cs"/>
      </a:defRPr>
    </a:lvl3pPr>
    <a:lvl4pPr marL="1371600" algn="ctr" rtl="0" fontAlgn="base">
      <a:spcBef>
        <a:spcPct val="0"/>
      </a:spcBef>
      <a:spcAft>
        <a:spcPct val="0"/>
      </a:spcAft>
      <a:defRPr sz="2000" kern="1200">
        <a:solidFill>
          <a:schemeClr val="tx1"/>
        </a:solidFill>
        <a:latin typeface="宋体" pitchFamily="2" charset="-122"/>
        <a:ea typeface="宋体" pitchFamily="2" charset="-122"/>
        <a:cs typeface="+mn-cs"/>
      </a:defRPr>
    </a:lvl4pPr>
    <a:lvl5pPr marL="1828800" algn="ctr" rtl="0" fontAlgn="base">
      <a:spcBef>
        <a:spcPct val="0"/>
      </a:spcBef>
      <a:spcAft>
        <a:spcPct val="0"/>
      </a:spcAft>
      <a:defRPr sz="2000" kern="1200">
        <a:solidFill>
          <a:schemeClr val="tx1"/>
        </a:solidFill>
        <a:latin typeface="宋体" pitchFamily="2" charset="-122"/>
        <a:ea typeface="宋体" pitchFamily="2" charset="-122"/>
        <a:cs typeface="+mn-cs"/>
      </a:defRPr>
    </a:lvl5pPr>
    <a:lvl6pPr marL="2286000" algn="l" defTabSz="914400" rtl="0" eaLnBrk="1" latinLnBrk="0" hangingPunct="1">
      <a:defRPr sz="2000" kern="1200">
        <a:solidFill>
          <a:schemeClr val="tx1"/>
        </a:solidFill>
        <a:latin typeface="宋体" pitchFamily="2" charset="-122"/>
        <a:ea typeface="宋体" pitchFamily="2" charset="-122"/>
        <a:cs typeface="+mn-cs"/>
      </a:defRPr>
    </a:lvl6pPr>
    <a:lvl7pPr marL="2743200" algn="l" defTabSz="914400" rtl="0" eaLnBrk="1" latinLnBrk="0" hangingPunct="1">
      <a:defRPr sz="2000" kern="1200">
        <a:solidFill>
          <a:schemeClr val="tx1"/>
        </a:solidFill>
        <a:latin typeface="宋体" pitchFamily="2" charset="-122"/>
        <a:ea typeface="宋体" pitchFamily="2" charset="-122"/>
        <a:cs typeface="+mn-cs"/>
      </a:defRPr>
    </a:lvl7pPr>
    <a:lvl8pPr marL="3200400" algn="l" defTabSz="914400" rtl="0" eaLnBrk="1" latinLnBrk="0" hangingPunct="1">
      <a:defRPr sz="2000" kern="1200">
        <a:solidFill>
          <a:schemeClr val="tx1"/>
        </a:solidFill>
        <a:latin typeface="宋体" pitchFamily="2" charset="-122"/>
        <a:ea typeface="宋体" pitchFamily="2" charset="-122"/>
        <a:cs typeface="+mn-cs"/>
      </a:defRPr>
    </a:lvl8pPr>
    <a:lvl9pPr marL="3657600" algn="l" defTabSz="914400" rtl="0" eaLnBrk="1" latinLnBrk="0" hangingPunct="1">
      <a:defRPr sz="2000" kern="1200">
        <a:solidFill>
          <a:schemeClr val="tx1"/>
        </a:solidFill>
        <a:latin typeface="宋体" pitchFamily="2" charset="-122"/>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FFFF00"/>
    <a:srgbClr val="FFFF66"/>
    <a:srgbClr val="CC00CC"/>
    <a:srgbClr val="FF0000"/>
    <a:srgbClr val="80808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75" autoAdjust="0"/>
    <p:restoredTop sz="94689" autoAdjust="0"/>
  </p:normalViewPr>
  <p:slideViewPr>
    <p:cSldViewPr>
      <p:cViewPr varScale="1">
        <p:scale>
          <a:sx n="146" d="100"/>
          <a:sy n="146" d="100"/>
        </p:scale>
        <p:origin x="552" y="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4284"/>
    </p:cViewPr>
  </p:sorterViewPr>
  <p:notesViewPr>
    <p:cSldViewPr>
      <p:cViewPr varScale="1">
        <p:scale>
          <a:sx n="47" d="100"/>
          <a:sy n="47" d="100"/>
        </p:scale>
        <p:origin x="-1402" y="-72"/>
      </p:cViewPr>
      <p:guideLst>
        <p:guide orient="horz" pos="286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7913669064749"/>
          <c:y val="9.4955489614243382E-2"/>
          <c:w val="0.81151079136690629"/>
          <c:h val="0.48071216617210688"/>
        </c:manualLayout>
      </c:layout>
      <c:scatterChart>
        <c:scatterStyle val="lineMarker"/>
        <c:varyColors val="0"/>
        <c:ser>
          <c:idx val="0"/>
          <c:order val="0"/>
          <c:tx>
            <c:strRef>
              <c:f>Sheet1!$A$2</c:f>
              <c:strCache>
                <c:ptCount val="1"/>
              </c:strCache>
            </c:strRef>
          </c:tx>
          <c:spPr>
            <a:ln w="22367">
              <a:noFill/>
            </a:ln>
          </c:spPr>
          <c:marker>
            <c:symbol val="diamond"/>
            <c:size val="3"/>
            <c:spPr>
              <a:solidFill>
                <a:srgbClr val="FF0000"/>
              </a:solidFill>
              <a:ln>
                <a:solidFill>
                  <a:srgbClr val="FF0000"/>
                </a:solidFill>
                <a:prstDash val="solid"/>
              </a:ln>
            </c:spPr>
          </c:marker>
          <c:trendline>
            <c:spPr>
              <a:ln w="29822">
                <a:solidFill>
                  <a:schemeClr val="tx1"/>
                </a:solidFill>
                <a:prstDash val="solid"/>
              </a:ln>
            </c:spPr>
            <c:trendlineType val="poly"/>
            <c:order val="2"/>
            <c:dispRSqr val="0"/>
            <c:dispEq val="0"/>
          </c:trendline>
          <c:xVal>
            <c:numRef>
              <c:f>Sheet1!$B$1:$K$1</c:f>
              <c:numCache>
                <c:formatCode>General</c:formatCode>
                <c:ptCount val="10"/>
                <c:pt idx="0">
                  <c:v>26</c:v>
                </c:pt>
                <c:pt idx="1">
                  <c:v>32</c:v>
                </c:pt>
                <c:pt idx="2">
                  <c:v>39</c:v>
                </c:pt>
                <c:pt idx="3">
                  <c:v>46</c:v>
                </c:pt>
                <c:pt idx="4">
                  <c:v>53</c:v>
                </c:pt>
                <c:pt idx="5">
                  <c:v>62</c:v>
                </c:pt>
                <c:pt idx="6">
                  <c:v>67</c:v>
                </c:pt>
                <c:pt idx="7">
                  <c:v>81</c:v>
                </c:pt>
                <c:pt idx="8">
                  <c:v>88</c:v>
                </c:pt>
              </c:numCache>
            </c:numRef>
          </c:xVal>
          <c:yVal>
            <c:numRef>
              <c:f>Sheet1!$B$2:$K$2</c:f>
              <c:numCache>
                <c:formatCode>General</c:formatCode>
                <c:ptCount val="10"/>
                <c:pt idx="0">
                  <c:v>61.956233330000003</c:v>
                </c:pt>
                <c:pt idx="1">
                  <c:v>58.84</c:v>
                </c:pt>
                <c:pt idx="2">
                  <c:v>55.790000000000013</c:v>
                </c:pt>
                <c:pt idx="3">
                  <c:v>56.68</c:v>
                </c:pt>
                <c:pt idx="4">
                  <c:v>50.15</c:v>
                </c:pt>
                <c:pt idx="5">
                  <c:v>52.6</c:v>
                </c:pt>
                <c:pt idx="6">
                  <c:v>46.120000000000012</c:v>
                </c:pt>
                <c:pt idx="7">
                  <c:v>44.89</c:v>
                </c:pt>
                <c:pt idx="8">
                  <c:v>44.09</c:v>
                </c:pt>
              </c:numCache>
            </c:numRef>
          </c:yVal>
          <c:smooth val="0"/>
          <c:extLst>
            <c:ext xmlns:c16="http://schemas.microsoft.com/office/drawing/2014/chart" uri="{C3380CC4-5D6E-409C-BE32-E72D297353CC}">
              <c16:uniqueId val="{00000000-7FA1-43D2-849D-5D87B8A828F3}"/>
            </c:ext>
          </c:extLst>
        </c:ser>
        <c:dLbls>
          <c:showLegendKey val="0"/>
          <c:showVal val="0"/>
          <c:showCatName val="0"/>
          <c:showSerName val="0"/>
          <c:showPercent val="0"/>
          <c:showBubbleSize val="0"/>
        </c:dLbls>
        <c:axId val="181838120"/>
        <c:axId val="181838512"/>
      </c:scatterChart>
      <c:valAx>
        <c:axId val="181838120"/>
        <c:scaling>
          <c:orientation val="minMax"/>
          <c:max val="90"/>
          <c:min val="20"/>
        </c:scaling>
        <c:delete val="0"/>
        <c:axPos val="b"/>
        <c:title>
          <c:tx>
            <c:rich>
              <a:bodyPr/>
              <a:lstStyle/>
              <a:p>
                <a:pPr>
                  <a:defRPr sz="1409" b="1" i="0" u="none" strike="noStrike" baseline="0">
                    <a:solidFill>
                      <a:schemeClr val="tx1"/>
                    </a:solidFill>
                    <a:latin typeface="Arial"/>
                    <a:ea typeface="Arial"/>
                    <a:cs typeface="Arial"/>
                  </a:defRPr>
                </a:pPr>
                <a:r>
                  <a:rPr lang="en-US"/>
                  <a:t>Days 
</a:t>
                </a:r>
              </a:p>
            </c:rich>
          </c:tx>
          <c:layout>
            <c:manualLayout>
              <c:xMode val="edge"/>
              <c:yMode val="edge"/>
              <c:x val="0.50935251798561132"/>
              <c:y val="0.74777448071216612"/>
            </c:manualLayout>
          </c:layout>
          <c:overlay val="0"/>
          <c:spPr>
            <a:noFill/>
            <a:ln w="19882">
              <a:noFill/>
            </a:ln>
          </c:spPr>
        </c:title>
        <c:numFmt formatCode="General" sourceLinked="1"/>
        <c:majorTickMark val="out"/>
        <c:minorTickMark val="none"/>
        <c:tickLblPos val="nextTo"/>
        <c:spPr>
          <a:ln w="2485">
            <a:solidFill>
              <a:schemeClr val="tx1"/>
            </a:solidFill>
            <a:prstDash val="solid"/>
          </a:ln>
        </c:spPr>
        <c:txPr>
          <a:bodyPr rot="0" vert="horz"/>
          <a:lstStyle/>
          <a:p>
            <a:pPr>
              <a:defRPr sz="1409" b="1" i="0" u="none" strike="noStrike" baseline="0">
                <a:solidFill>
                  <a:schemeClr val="tx1"/>
                </a:solidFill>
                <a:latin typeface="Arial"/>
                <a:ea typeface="Arial"/>
                <a:cs typeface="Arial"/>
              </a:defRPr>
            </a:pPr>
            <a:endParaRPr lang="en-US"/>
          </a:p>
        </c:txPr>
        <c:crossAx val="181838512"/>
        <c:crosses val="autoZero"/>
        <c:crossBetween val="midCat"/>
        <c:majorUnit val="10"/>
      </c:valAx>
      <c:valAx>
        <c:axId val="181838512"/>
        <c:scaling>
          <c:orientation val="minMax"/>
          <c:max val="65"/>
          <c:min val="40"/>
        </c:scaling>
        <c:delete val="0"/>
        <c:axPos val="l"/>
        <c:majorGridlines>
          <c:spPr>
            <a:ln w="2485">
              <a:solidFill>
                <a:schemeClr val="tx1"/>
              </a:solidFill>
              <a:prstDash val="solid"/>
            </a:ln>
          </c:spPr>
        </c:majorGridlines>
        <c:title>
          <c:tx>
            <c:rich>
              <a:bodyPr/>
              <a:lstStyle/>
              <a:p>
                <a:pPr>
                  <a:defRPr sz="1409" b="1" i="0" u="none" strike="noStrike" baseline="0">
                    <a:solidFill>
                      <a:schemeClr val="tx1"/>
                    </a:solidFill>
                    <a:latin typeface="Arial"/>
                    <a:ea typeface="Arial"/>
                    <a:cs typeface="Arial"/>
                  </a:defRPr>
                </a:pPr>
                <a:r>
                  <a:rPr lang="en-US" dirty="0"/>
                  <a:t>Leaf Percent (% of DM)</a:t>
                </a:r>
              </a:p>
            </c:rich>
          </c:tx>
          <c:layout>
            <c:manualLayout>
              <c:xMode val="edge"/>
              <c:yMode val="edge"/>
              <c:x val="1.5827349603254468E-2"/>
              <c:y val="5.4513657234802414E-2"/>
            </c:manualLayout>
          </c:layout>
          <c:overlay val="0"/>
          <c:spPr>
            <a:noFill/>
            <a:ln w="19882">
              <a:noFill/>
            </a:ln>
          </c:spPr>
        </c:title>
        <c:numFmt formatCode="General" sourceLinked="1"/>
        <c:majorTickMark val="out"/>
        <c:minorTickMark val="none"/>
        <c:tickLblPos val="nextTo"/>
        <c:spPr>
          <a:ln w="2485">
            <a:solidFill>
              <a:schemeClr val="tx1"/>
            </a:solidFill>
            <a:prstDash val="solid"/>
          </a:ln>
        </c:spPr>
        <c:txPr>
          <a:bodyPr rot="0" vert="horz"/>
          <a:lstStyle/>
          <a:p>
            <a:pPr>
              <a:defRPr sz="1409" b="1" i="0" u="none" strike="noStrike" baseline="0">
                <a:solidFill>
                  <a:schemeClr val="tx1"/>
                </a:solidFill>
                <a:latin typeface="Arial"/>
                <a:ea typeface="Arial"/>
                <a:cs typeface="Arial"/>
              </a:defRPr>
            </a:pPr>
            <a:endParaRPr lang="en-US"/>
          </a:p>
        </c:txPr>
        <c:crossAx val="181838120"/>
        <c:crosses val="autoZero"/>
        <c:crossBetween val="midCat"/>
      </c:valAx>
      <c:spPr>
        <a:noFill/>
        <a:ln w="9941">
          <a:solidFill>
            <a:schemeClr val="tx1"/>
          </a:solidFill>
          <a:prstDash val="solid"/>
        </a:ln>
      </c:spPr>
    </c:plotArea>
    <c:plotVisOnly val="1"/>
    <c:dispBlanksAs val="gap"/>
    <c:showDLblsOverMax val="0"/>
  </c:chart>
  <c:spPr>
    <a:noFill/>
    <a:ln>
      <a:noFill/>
    </a:ln>
  </c:spPr>
  <c:txPr>
    <a:bodyPr/>
    <a:lstStyle/>
    <a:p>
      <a:pPr>
        <a:defRPr sz="1409"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1026"/>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202" tIns="45601" rIns="91202" bIns="45601" numCol="1" anchor="t" anchorCtr="0" compatLnSpc="1">
            <a:prstTxWarp prst="textNoShape">
              <a:avLst/>
            </a:prstTxWarp>
          </a:bodyPr>
          <a:lstStyle>
            <a:lvl1pPr algn="l" defTabSz="912813">
              <a:defRPr sz="1200">
                <a:latin typeface="Arial" charset="0"/>
              </a:defRPr>
            </a:lvl1pPr>
          </a:lstStyle>
          <a:p>
            <a:pPr>
              <a:defRPr/>
            </a:pPr>
            <a:endParaRPr lang="en-US"/>
          </a:p>
        </p:txBody>
      </p:sp>
      <p:sp>
        <p:nvSpPr>
          <p:cNvPr id="66563" name="Rectangle 1027"/>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202" tIns="45601" rIns="91202" bIns="45601"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66564" name="Rectangle 1028"/>
          <p:cNvSpPr>
            <a:spLocks noGrp="1" noChangeArrowheads="1"/>
          </p:cNvSpPr>
          <p:nvPr>
            <p:ph type="ftr" sz="quarter" idx="2"/>
          </p:nvPr>
        </p:nvSpPr>
        <p:spPr bwMode="auto">
          <a:xfrm>
            <a:off x="0" y="8651875"/>
            <a:ext cx="2971800" cy="455613"/>
          </a:xfrm>
          <a:prstGeom prst="rect">
            <a:avLst/>
          </a:prstGeom>
          <a:noFill/>
          <a:ln w="9525">
            <a:noFill/>
            <a:miter lim="800000"/>
            <a:headEnd/>
            <a:tailEnd/>
          </a:ln>
          <a:effectLst/>
        </p:spPr>
        <p:txBody>
          <a:bodyPr vert="horz" wrap="square" lIns="91202" tIns="45601" rIns="91202" bIns="45601" numCol="1" anchor="b" anchorCtr="0" compatLnSpc="1">
            <a:prstTxWarp prst="textNoShape">
              <a:avLst/>
            </a:prstTxWarp>
          </a:bodyPr>
          <a:lstStyle>
            <a:lvl1pPr algn="l" defTabSz="912813">
              <a:defRPr sz="1200">
                <a:latin typeface="Arial" charset="0"/>
              </a:defRPr>
            </a:lvl1pPr>
          </a:lstStyle>
          <a:p>
            <a:pPr>
              <a:defRPr/>
            </a:pPr>
            <a:endParaRPr lang="en-US"/>
          </a:p>
        </p:txBody>
      </p:sp>
      <p:sp>
        <p:nvSpPr>
          <p:cNvPr id="66565" name="Rectangle 1029"/>
          <p:cNvSpPr>
            <a:spLocks noGrp="1" noChangeArrowheads="1"/>
          </p:cNvSpPr>
          <p:nvPr>
            <p:ph type="sldNum" sz="quarter" idx="3"/>
          </p:nvPr>
        </p:nvSpPr>
        <p:spPr bwMode="auto">
          <a:xfrm>
            <a:off x="3886200" y="8651875"/>
            <a:ext cx="2971800" cy="455613"/>
          </a:xfrm>
          <a:prstGeom prst="rect">
            <a:avLst/>
          </a:prstGeom>
          <a:noFill/>
          <a:ln w="9525">
            <a:noFill/>
            <a:miter lim="800000"/>
            <a:headEnd/>
            <a:tailEnd/>
          </a:ln>
          <a:effectLst/>
        </p:spPr>
        <p:txBody>
          <a:bodyPr vert="horz" wrap="square" lIns="91202" tIns="45601" rIns="91202" bIns="45601" numCol="1" anchor="b" anchorCtr="0" compatLnSpc="1">
            <a:prstTxWarp prst="textNoShape">
              <a:avLst/>
            </a:prstTxWarp>
          </a:bodyPr>
          <a:lstStyle>
            <a:lvl1pPr algn="r" defTabSz="912813">
              <a:defRPr sz="1200">
                <a:latin typeface="Arial" charset="0"/>
              </a:defRPr>
            </a:lvl1pPr>
          </a:lstStyle>
          <a:p>
            <a:pPr>
              <a:defRPr/>
            </a:pPr>
            <a:fld id="{A60ABC82-51B4-4CC4-820D-EBD9F508FCC8}" type="slidenum">
              <a:rPr lang="en-US"/>
              <a:pPr>
                <a:defRPr/>
              </a:pPr>
              <a:t>‹#›</a:t>
            </a:fld>
            <a:endParaRPr lang="en-US"/>
          </a:p>
        </p:txBody>
      </p:sp>
    </p:spTree>
    <p:extLst>
      <p:ext uri="{BB962C8B-B14F-4D97-AF65-F5344CB8AC3E}">
        <p14:creationId xmlns:p14="http://schemas.microsoft.com/office/powerpoint/2010/main" val="3210811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none" lIns="91202" tIns="45601" rIns="91202" bIns="45601" numCol="1" anchor="t" anchorCtr="0" compatLnSpc="1">
            <a:prstTxWarp prst="textNoShape">
              <a:avLst/>
            </a:prstTxWarp>
          </a:bodyPr>
          <a:lstStyle>
            <a:lvl1pPr algn="l" defTabSz="912813">
              <a:defRPr sz="1200">
                <a:latin typeface="Times New Roman" pitchFamily="18" charset="0"/>
              </a:defRPr>
            </a:lvl1pPr>
          </a:lstStyle>
          <a:p>
            <a:pPr>
              <a:defRPr/>
            </a:pPr>
            <a:endParaRPr lang="en-US"/>
          </a:p>
        </p:txBody>
      </p:sp>
      <p:sp>
        <p:nvSpPr>
          <p:cNvPr id="62467"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none" lIns="91202" tIns="45601" rIns="91202" bIns="45601" numCol="1" anchor="t" anchorCtr="0" compatLnSpc="1">
            <a:prstTxWarp prst="textNoShape">
              <a:avLst/>
            </a:prstTxWarp>
          </a:bodyPr>
          <a:lstStyle>
            <a:lvl1pPr algn="r" defTabSz="912813">
              <a:defRPr sz="1200">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52525" y="682625"/>
            <a:ext cx="4554538" cy="34163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14400" y="4325938"/>
            <a:ext cx="5029200" cy="4098925"/>
          </a:xfrm>
          <a:prstGeom prst="rect">
            <a:avLst/>
          </a:prstGeom>
          <a:noFill/>
          <a:ln w="9525">
            <a:noFill/>
            <a:miter lim="800000"/>
            <a:headEnd/>
            <a:tailEnd/>
          </a:ln>
          <a:effectLst/>
        </p:spPr>
        <p:txBody>
          <a:bodyPr vert="horz" wrap="none" lIns="91202" tIns="45601" rIns="91202" bIns="456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651875"/>
            <a:ext cx="2971800" cy="455613"/>
          </a:xfrm>
          <a:prstGeom prst="rect">
            <a:avLst/>
          </a:prstGeom>
          <a:noFill/>
          <a:ln w="9525">
            <a:noFill/>
            <a:miter lim="800000"/>
            <a:headEnd/>
            <a:tailEnd/>
          </a:ln>
          <a:effectLst/>
        </p:spPr>
        <p:txBody>
          <a:bodyPr vert="horz" wrap="none" lIns="91202" tIns="45601" rIns="91202" bIns="45601" numCol="1" anchor="b" anchorCtr="0" compatLnSpc="1">
            <a:prstTxWarp prst="textNoShape">
              <a:avLst/>
            </a:prstTxWarp>
          </a:bodyPr>
          <a:lstStyle>
            <a:lvl1pPr algn="l" defTabSz="912813">
              <a:defRPr sz="1200">
                <a:latin typeface="Times New Roman" pitchFamily="18" charset="0"/>
              </a:defRPr>
            </a:lvl1pPr>
          </a:lstStyle>
          <a:p>
            <a:pPr>
              <a:defRPr/>
            </a:pPr>
            <a:endParaRPr lang="en-US"/>
          </a:p>
        </p:txBody>
      </p:sp>
      <p:sp>
        <p:nvSpPr>
          <p:cNvPr id="62471" name="Rectangle 7"/>
          <p:cNvSpPr>
            <a:spLocks noGrp="1" noChangeArrowheads="1"/>
          </p:cNvSpPr>
          <p:nvPr>
            <p:ph type="sldNum" sz="quarter" idx="5"/>
          </p:nvPr>
        </p:nvSpPr>
        <p:spPr bwMode="auto">
          <a:xfrm>
            <a:off x="3886200" y="8651875"/>
            <a:ext cx="2971800" cy="455613"/>
          </a:xfrm>
          <a:prstGeom prst="rect">
            <a:avLst/>
          </a:prstGeom>
          <a:noFill/>
          <a:ln w="9525">
            <a:noFill/>
            <a:miter lim="800000"/>
            <a:headEnd/>
            <a:tailEnd/>
          </a:ln>
          <a:effectLst/>
        </p:spPr>
        <p:txBody>
          <a:bodyPr vert="horz" wrap="none" lIns="91202" tIns="45601" rIns="91202" bIns="45601" numCol="1" anchor="b" anchorCtr="0" compatLnSpc="1">
            <a:prstTxWarp prst="textNoShape">
              <a:avLst/>
            </a:prstTxWarp>
          </a:bodyPr>
          <a:lstStyle>
            <a:lvl1pPr algn="r" defTabSz="912813">
              <a:defRPr sz="1200">
                <a:latin typeface="Times New Roman" pitchFamily="18" charset="0"/>
              </a:defRPr>
            </a:lvl1pPr>
          </a:lstStyle>
          <a:p>
            <a:pPr>
              <a:defRPr/>
            </a:pPr>
            <a:fld id="{CB9A9FED-D321-4D01-B6F0-04FF7E190CA3}" type="slidenum">
              <a:rPr lang="en-US"/>
              <a:pPr>
                <a:defRPr/>
              </a:pPr>
              <a:t>‹#›</a:t>
            </a:fld>
            <a:endParaRPr lang="en-US"/>
          </a:p>
        </p:txBody>
      </p:sp>
    </p:spTree>
    <p:extLst>
      <p:ext uri="{BB962C8B-B14F-4D97-AF65-F5344CB8AC3E}">
        <p14:creationId xmlns:p14="http://schemas.microsoft.com/office/powerpoint/2010/main" val="236178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7ED33A7-0FC3-4267-9428-7CB58D542A73}" type="slidenum">
              <a:rPr lang="en-US" smtClean="0"/>
              <a:pPr/>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7959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6D2A81D-A6FD-431E-A86D-9151A41433CE}" type="slidenum">
              <a:rPr lang="en-US" smtClean="0"/>
              <a:pPr/>
              <a:t>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7909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a:noFill/>
        </p:spPr>
        <p:txBody>
          <a:bodyPr/>
          <a:lstStyle/>
          <a:p>
            <a:fld id="{6567DA45-EAD3-4C9B-856D-B702F902AA09}" type="slidenum">
              <a:rPr lang="en-US" smtClean="0"/>
              <a:pPr/>
              <a:t>15</a:t>
            </a:fld>
            <a:endParaRPr lang="en-US"/>
          </a:p>
        </p:txBody>
      </p:sp>
    </p:spTree>
    <p:extLst>
      <p:ext uri="{BB962C8B-B14F-4D97-AF65-F5344CB8AC3E}">
        <p14:creationId xmlns:p14="http://schemas.microsoft.com/office/powerpoint/2010/main" val="1616612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47" descr="header2"/>
          <p:cNvPicPr>
            <a:picLocks noChangeAspect="1" noChangeArrowheads="1"/>
          </p:cNvPicPr>
          <p:nvPr userDrawn="1"/>
        </p:nvPicPr>
        <p:blipFill>
          <a:blip r:embed="rId2" cstate="print"/>
          <a:srcRect/>
          <a:stretch>
            <a:fillRect/>
          </a:stretch>
        </p:blipFill>
        <p:spPr bwMode="auto">
          <a:xfrm>
            <a:off x="1371600" y="6502400"/>
            <a:ext cx="1524000" cy="355600"/>
          </a:xfrm>
          <a:prstGeom prst="rect">
            <a:avLst/>
          </a:prstGeom>
          <a:noFill/>
          <a:ln w="9525">
            <a:noFill/>
            <a:miter lim="800000"/>
            <a:headEnd/>
            <a:tailEnd/>
          </a:ln>
        </p:spPr>
      </p:pic>
      <p:pic>
        <p:nvPicPr>
          <p:cNvPr id="4" name="Picture 39" descr="Tallfescue"/>
          <p:cNvPicPr>
            <a:picLocks noChangeAspect="1" noChangeArrowheads="1"/>
          </p:cNvPicPr>
          <p:nvPr userDrawn="1"/>
        </p:nvPicPr>
        <p:blipFill>
          <a:blip r:embed="rId3" cstate="print"/>
          <a:srcRect/>
          <a:stretch>
            <a:fillRect/>
          </a:stretch>
        </p:blipFill>
        <p:spPr bwMode="auto">
          <a:xfrm>
            <a:off x="0" y="0"/>
            <a:ext cx="838200" cy="6858000"/>
          </a:xfrm>
          <a:prstGeom prst="rect">
            <a:avLst/>
          </a:prstGeom>
          <a:noFill/>
          <a:effectLst>
            <a:outerShdw dist="107763" dir="2700000" algn="ctr" rotWithShape="0">
              <a:srgbClr val="808080"/>
            </a:outerShdw>
          </a:effectLst>
        </p:spPr>
      </p:pic>
      <p:sp>
        <p:nvSpPr>
          <p:cNvPr id="5" name="Line 40"/>
          <p:cNvSpPr>
            <a:spLocks noChangeShapeType="1"/>
          </p:cNvSpPr>
          <p:nvPr userDrawn="1"/>
        </p:nvSpPr>
        <p:spPr bwMode="auto">
          <a:xfrm>
            <a:off x="2895600" y="6477000"/>
            <a:ext cx="6096000" cy="0"/>
          </a:xfrm>
          <a:prstGeom prst="line">
            <a:avLst/>
          </a:prstGeom>
          <a:noFill/>
          <a:ln w="38100">
            <a:solidFill>
              <a:srgbClr val="008000"/>
            </a:solidFill>
            <a:miter lim="800000"/>
            <a:headEnd/>
            <a:tailEnd/>
          </a:ln>
          <a:effectLst/>
        </p:spPr>
        <p:txBody>
          <a:bodyPr wrap="none"/>
          <a:lstStyle/>
          <a:p>
            <a:pPr>
              <a:defRPr/>
            </a:pPr>
            <a:endParaRPr lang="en-US"/>
          </a:p>
        </p:txBody>
      </p:sp>
      <p:sp>
        <p:nvSpPr>
          <p:cNvPr id="6" name="Rectangle 41"/>
          <p:cNvSpPr>
            <a:spLocks noChangeArrowheads="1"/>
          </p:cNvSpPr>
          <p:nvPr userDrawn="1"/>
        </p:nvSpPr>
        <p:spPr bwMode="auto">
          <a:xfrm>
            <a:off x="0" y="0"/>
            <a:ext cx="9144000" cy="1143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pic>
        <p:nvPicPr>
          <p:cNvPr id="7" name="Picture 43" descr="FISlogo"/>
          <p:cNvPicPr>
            <a:picLocks noChangeAspect="1" noChangeArrowheads="1"/>
          </p:cNvPicPr>
          <p:nvPr userDrawn="1"/>
        </p:nvPicPr>
        <p:blipFill>
          <a:blip r:embed="rId4" cstate="print"/>
          <a:srcRect/>
          <a:stretch>
            <a:fillRect/>
          </a:stretch>
        </p:blipFill>
        <p:spPr bwMode="auto">
          <a:xfrm>
            <a:off x="914400" y="6324600"/>
            <a:ext cx="463550" cy="533400"/>
          </a:xfrm>
          <a:prstGeom prst="rect">
            <a:avLst/>
          </a:prstGeom>
          <a:noFill/>
          <a:ln w="9525">
            <a:noFill/>
            <a:miter lim="800000"/>
            <a:headEnd/>
            <a:tailEnd/>
          </a:ln>
        </p:spPr>
      </p:pic>
      <p:sp>
        <p:nvSpPr>
          <p:cNvPr id="8" name="Oval 46"/>
          <p:cNvSpPr>
            <a:spLocks noChangeArrowheads="1"/>
          </p:cNvSpPr>
          <p:nvPr userDrawn="1"/>
        </p:nvSpPr>
        <p:spPr bwMode="auto">
          <a:xfrm>
            <a:off x="304800" y="1295400"/>
            <a:ext cx="3657600" cy="5105400"/>
          </a:xfrm>
          <a:prstGeom prst="ellipse">
            <a:avLst/>
          </a:prstGeom>
          <a:solidFill>
            <a:schemeClr val="bg1"/>
          </a:solidFill>
          <a:ln w="9525">
            <a:noFill/>
            <a:miter lim="800000"/>
            <a:headEnd/>
            <a:tailEnd/>
          </a:ln>
          <a:effectLst>
            <a:outerShdw dist="107763" dir="8100000" algn="ctr" rotWithShape="0">
              <a:schemeClr val="bg2"/>
            </a:outerShdw>
          </a:effectLst>
        </p:spPr>
        <p:txBody>
          <a:bodyPr wrap="none" anchor="ctr"/>
          <a:lstStyle/>
          <a:p>
            <a:pPr>
              <a:defRPr/>
            </a:pPr>
            <a:endParaRPr lang="en-US"/>
          </a:p>
        </p:txBody>
      </p:sp>
      <p:pic>
        <p:nvPicPr>
          <p:cNvPr id="9" name="Picture 49"/>
          <p:cNvPicPr>
            <a:picLocks noChangeAspect="1" noChangeArrowheads="1"/>
          </p:cNvPicPr>
          <p:nvPr userDrawn="1"/>
        </p:nvPicPr>
        <p:blipFill>
          <a:blip r:embed="rId5" cstate="print"/>
          <a:srcRect/>
          <a:stretch>
            <a:fillRect/>
          </a:stretch>
        </p:blipFill>
        <p:spPr bwMode="auto">
          <a:xfrm>
            <a:off x="2951163" y="6500813"/>
            <a:ext cx="2120900" cy="339725"/>
          </a:xfrm>
          <a:prstGeom prst="rect">
            <a:avLst/>
          </a:prstGeom>
          <a:noFill/>
          <a:ln w="9525">
            <a:noFill/>
            <a:miter lim="800000"/>
            <a:headEnd/>
            <a:tailEnd/>
          </a:ln>
        </p:spPr>
      </p:pic>
      <p:sp>
        <p:nvSpPr>
          <p:cNvPr id="8230" name="Rectangle 38"/>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ltLang="zh-CN"/>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0"/>
            <a:ext cx="3924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924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defRPr/>
            </a:pPr>
            <a:endParaRPr kumimoji="1" lang="en-US" sz="2400">
              <a:latin typeface="Times New Roman" pitchFamily="18" charset="0"/>
            </a:endParaRPr>
          </a:p>
        </p:txBody>
      </p:sp>
      <p:sp>
        <p:nvSpPr>
          <p:cNvPr id="2051" name="Rectangle 7"/>
          <p:cNvSpPr>
            <a:spLocks noGrp="1" noChangeArrowheads="1"/>
          </p:cNvSpPr>
          <p:nvPr>
            <p:ph type="title"/>
          </p:nvPr>
        </p:nvSpPr>
        <p:spPr bwMode="auto">
          <a:xfrm>
            <a:off x="914400" y="762000"/>
            <a:ext cx="80010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8"/>
          <p:cNvSpPr>
            <a:spLocks noGrp="1" noChangeArrowheads="1"/>
          </p:cNvSpPr>
          <p:nvPr>
            <p:ph type="body" idx="1"/>
          </p:nvPr>
        </p:nvSpPr>
        <p:spPr bwMode="auto">
          <a:xfrm>
            <a:off x="914400" y="1676400"/>
            <a:ext cx="8001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4" name="Rectangle 50"/>
          <p:cNvSpPr>
            <a:spLocks noChangeArrowheads="1"/>
          </p:cNvSpPr>
          <p:nvPr userDrawn="1"/>
        </p:nvSpPr>
        <p:spPr bwMode="auto">
          <a:xfrm>
            <a:off x="0" y="6934200"/>
            <a:ext cx="152400" cy="152400"/>
          </a:xfrm>
          <a:prstGeom prst="rect">
            <a:avLst/>
          </a:prstGeom>
          <a:solidFill>
            <a:srgbClr val="808080"/>
          </a:solidFill>
          <a:ln w="9525">
            <a:noFill/>
            <a:miter lim="800000"/>
            <a:headEnd/>
            <a:tailEnd/>
          </a:ln>
          <a:effectLst/>
        </p:spPr>
        <p:txBody>
          <a:bodyPr wrap="none" anchor="ctr"/>
          <a:lstStyle/>
          <a:p>
            <a:pPr>
              <a:defRPr/>
            </a:pPr>
            <a:endParaRPr lang="en-US"/>
          </a:p>
        </p:txBody>
      </p:sp>
      <p:pic>
        <p:nvPicPr>
          <p:cNvPr id="1075" name="Picture 51" descr="Tallfescue"/>
          <p:cNvPicPr>
            <a:picLocks noChangeAspect="1" noChangeArrowheads="1"/>
          </p:cNvPicPr>
          <p:nvPr userDrawn="1"/>
        </p:nvPicPr>
        <p:blipFill>
          <a:blip r:embed="rId13" cstate="print"/>
          <a:srcRect/>
          <a:stretch>
            <a:fillRect/>
          </a:stretch>
        </p:blipFill>
        <p:spPr bwMode="auto">
          <a:xfrm>
            <a:off x="0" y="0"/>
            <a:ext cx="838200" cy="6934200"/>
          </a:xfrm>
          <a:prstGeom prst="rect">
            <a:avLst/>
          </a:prstGeom>
          <a:noFill/>
          <a:effectLst>
            <a:outerShdw dist="107763" dir="2700000" algn="ctr" rotWithShape="0">
              <a:srgbClr val="808080"/>
            </a:outerShdw>
          </a:effectLst>
        </p:spPr>
      </p:pic>
      <p:sp>
        <p:nvSpPr>
          <p:cNvPr id="1086" name="Line 62"/>
          <p:cNvSpPr>
            <a:spLocks noChangeShapeType="1"/>
          </p:cNvSpPr>
          <p:nvPr userDrawn="1"/>
        </p:nvSpPr>
        <p:spPr bwMode="auto">
          <a:xfrm>
            <a:off x="914400" y="6400800"/>
            <a:ext cx="8077200" cy="0"/>
          </a:xfrm>
          <a:prstGeom prst="line">
            <a:avLst/>
          </a:prstGeom>
          <a:noFill/>
          <a:ln w="31750">
            <a:solidFill>
              <a:srgbClr val="008000"/>
            </a:solidFill>
            <a:miter lim="800000"/>
            <a:headEnd/>
            <a:tailEnd/>
          </a:ln>
          <a:effectLst/>
        </p:spPr>
        <p:txBody>
          <a:bodyPr wrap="none"/>
          <a:lstStyle/>
          <a:p>
            <a:pPr>
              <a:defRPr/>
            </a:pPr>
            <a:endParaRPr lang="en-US"/>
          </a:p>
        </p:txBody>
      </p:sp>
      <p:sp>
        <p:nvSpPr>
          <p:cNvPr id="1091" name="Text Box 67"/>
          <p:cNvSpPr txBox="1">
            <a:spLocks noChangeArrowheads="1"/>
          </p:cNvSpPr>
          <p:nvPr userDrawn="1"/>
        </p:nvSpPr>
        <p:spPr bwMode="auto">
          <a:xfrm>
            <a:off x="914400" y="6477000"/>
            <a:ext cx="6249988" cy="276225"/>
          </a:xfrm>
          <a:prstGeom prst="rect">
            <a:avLst/>
          </a:prstGeom>
          <a:noFill/>
          <a:ln w="9525">
            <a:noFill/>
            <a:miter lim="800000"/>
            <a:headEnd/>
            <a:tailEnd/>
          </a:ln>
          <a:effectLst/>
        </p:spPr>
        <p:txBody>
          <a:bodyPr>
            <a:spAutoFit/>
          </a:bodyPr>
          <a:lstStyle/>
          <a:p>
            <a:pPr algn="l">
              <a:spcBef>
                <a:spcPct val="50000"/>
              </a:spcBef>
              <a:defRPr/>
            </a:pPr>
            <a:r>
              <a:rPr lang="en-US" sz="1200" dirty="0">
                <a:solidFill>
                  <a:srgbClr val="008000"/>
                </a:solidFill>
                <a:latin typeface="Arial" charset="0"/>
              </a:rPr>
              <a:t>FORAGES: An Introduction To Grassland Agriculture – Forage Quality</a:t>
            </a:r>
          </a:p>
        </p:txBody>
      </p:sp>
      <p:grpSp>
        <p:nvGrpSpPr>
          <p:cNvPr id="2057" name="Group 10"/>
          <p:cNvGrpSpPr>
            <a:grpSpLocks/>
          </p:cNvGrpSpPr>
          <p:nvPr userDrawn="1"/>
        </p:nvGrpSpPr>
        <p:grpSpPr bwMode="auto">
          <a:xfrm>
            <a:off x="6513513" y="6429375"/>
            <a:ext cx="2487612" cy="349250"/>
            <a:chOff x="6500813" y="6429375"/>
            <a:chExt cx="2487612" cy="349250"/>
          </a:xfrm>
        </p:grpSpPr>
        <p:pic>
          <p:nvPicPr>
            <p:cNvPr id="2058" name="Picture 59" descr="H:\My Pictures\FISlogo.gif"/>
            <p:cNvPicPr>
              <a:picLocks noChangeAspect="1" noChangeArrowheads="1"/>
            </p:cNvPicPr>
            <p:nvPr userDrawn="1"/>
          </p:nvPicPr>
          <p:blipFill>
            <a:blip r:embed="rId14" cstate="print"/>
            <a:srcRect/>
            <a:stretch>
              <a:fillRect/>
            </a:stretch>
          </p:blipFill>
          <p:spPr bwMode="auto">
            <a:xfrm>
              <a:off x="8686800" y="6429375"/>
              <a:ext cx="301625" cy="349250"/>
            </a:xfrm>
            <a:prstGeom prst="rect">
              <a:avLst/>
            </a:prstGeom>
            <a:noFill/>
            <a:ln w="9525">
              <a:noFill/>
              <a:miter lim="800000"/>
              <a:headEnd/>
              <a:tailEnd/>
            </a:ln>
          </p:spPr>
        </p:pic>
        <p:pic>
          <p:nvPicPr>
            <p:cNvPr id="2059" name="Picture 49"/>
            <p:cNvPicPr>
              <a:picLocks noChangeAspect="1" noChangeArrowheads="1"/>
            </p:cNvPicPr>
            <p:nvPr userDrawn="1"/>
          </p:nvPicPr>
          <p:blipFill>
            <a:blip r:embed="rId15" cstate="print"/>
            <a:srcRect/>
            <a:stretch>
              <a:fillRect/>
            </a:stretch>
          </p:blipFill>
          <p:spPr bwMode="auto">
            <a:xfrm>
              <a:off x="6500813" y="6429375"/>
              <a:ext cx="2171700" cy="34766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hyperlink" Target="http://forages.oregonstate.edu/nfgc" TargetMode="External"/><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hyperlink" Target="http://mark.asci.ncsu.edu/nutrit~1/Miscellaneous/theo96csnc.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foragetesting.org/index.php?page=certified_lab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5"/>
          <p:cNvSpPr>
            <a:spLocks noChangeArrowheads="1"/>
          </p:cNvSpPr>
          <p:nvPr/>
        </p:nvSpPr>
        <p:spPr bwMode="auto">
          <a:xfrm>
            <a:off x="3733800" y="4495800"/>
            <a:ext cx="304800" cy="533400"/>
          </a:xfrm>
          <a:prstGeom prst="rect">
            <a:avLst/>
          </a:prstGeom>
          <a:solidFill>
            <a:schemeClr val="bg1"/>
          </a:solidFill>
          <a:ln w="9525">
            <a:noFill/>
            <a:miter lim="800000"/>
            <a:headEnd/>
            <a:tailEnd/>
          </a:ln>
        </p:spPr>
        <p:txBody>
          <a:bodyPr wrap="none" anchor="ctr"/>
          <a:lstStyle/>
          <a:p>
            <a:endParaRPr lang="en-US"/>
          </a:p>
        </p:txBody>
      </p:sp>
      <p:sp>
        <p:nvSpPr>
          <p:cNvPr id="4099" name="Rectangle 75"/>
          <p:cNvSpPr>
            <a:spLocks noChangeArrowheads="1"/>
          </p:cNvSpPr>
          <p:nvPr/>
        </p:nvSpPr>
        <p:spPr bwMode="auto">
          <a:xfrm>
            <a:off x="1377950" y="1295400"/>
            <a:ext cx="7543800" cy="1219200"/>
          </a:xfrm>
          <a:prstGeom prst="rect">
            <a:avLst/>
          </a:prstGeom>
          <a:solidFill>
            <a:srgbClr val="FFFFFF"/>
          </a:solidFill>
          <a:ln w="50800">
            <a:solidFill>
              <a:srgbClr val="000080"/>
            </a:solidFill>
            <a:miter lim="800000"/>
            <a:headEnd/>
            <a:tailEnd/>
          </a:ln>
        </p:spPr>
        <p:txBody>
          <a:bodyPr/>
          <a:lstStyle/>
          <a:p>
            <a:pPr>
              <a:lnSpc>
                <a:spcPct val="90000"/>
              </a:lnSpc>
              <a:spcBef>
                <a:spcPts val="600"/>
              </a:spcBef>
              <a:spcAft>
                <a:spcPts val="600"/>
              </a:spcAft>
            </a:pPr>
            <a:r>
              <a:rPr lang="en-US" altLang="en-US" sz="2400" b="1" dirty="0">
                <a:latin typeface="Arial" charset="0"/>
              </a:rPr>
              <a:t>International Forage &amp; Grasslands Curriculum</a:t>
            </a:r>
          </a:p>
          <a:p>
            <a:pPr>
              <a:lnSpc>
                <a:spcPct val="90000"/>
              </a:lnSpc>
            </a:pPr>
            <a:r>
              <a:rPr lang="en-US" altLang="en-US" sz="3600" b="1" dirty="0">
                <a:latin typeface="Arial" charset="0"/>
              </a:rPr>
              <a:t>Forage Quality and Testing</a:t>
            </a:r>
          </a:p>
        </p:txBody>
      </p:sp>
      <p:sp>
        <p:nvSpPr>
          <p:cNvPr id="4100" name="Text Box 92"/>
          <p:cNvSpPr txBox="1">
            <a:spLocks noChangeArrowheads="1"/>
          </p:cNvSpPr>
          <p:nvPr/>
        </p:nvSpPr>
        <p:spPr bwMode="auto">
          <a:xfrm>
            <a:off x="3707904" y="5517232"/>
            <a:ext cx="5113338" cy="738664"/>
          </a:xfrm>
          <a:prstGeom prst="rect">
            <a:avLst/>
          </a:prstGeom>
          <a:noFill/>
          <a:ln w="9525">
            <a:noFill/>
            <a:miter lim="800000"/>
            <a:headEnd/>
            <a:tailEnd/>
          </a:ln>
        </p:spPr>
        <p:txBody>
          <a:bodyPr>
            <a:spAutoFit/>
          </a:bodyPr>
          <a:lstStyle/>
          <a:p>
            <a:pPr algn="l">
              <a:spcBef>
                <a:spcPct val="25000"/>
              </a:spcBef>
            </a:pPr>
            <a:r>
              <a:rPr lang="en-US" altLang="zh-CN" sz="1400" b="1" dirty="0">
                <a:latin typeface="Arial" charset="0"/>
              </a:rPr>
              <a:t>Primary Source: </a:t>
            </a:r>
            <a:br>
              <a:rPr lang="en-US" altLang="zh-CN" sz="1400" b="1" dirty="0">
                <a:latin typeface="Arial" charset="0"/>
              </a:rPr>
            </a:br>
            <a:r>
              <a:rPr lang="en-US" altLang="zh-CN" sz="1400" b="1" dirty="0">
                <a:latin typeface="Arial" charset="0"/>
              </a:rPr>
              <a:t>Forages: An Introduction to Grassland Agriculture Ch. 16</a:t>
            </a:r>
            <a:br>
              <a:rPr lang="en-US" altLang="zh-CN" sz="1400" b="1" dirty="0">
                <a:latin typeface="Arial" charset="0"/>
              </a:rPr>
            </a:br>
            <a:endParaRPr lang="en-US" altLang="zh-CN" sz="1400" b="1" dirty="0">
              <a:latin typeface="Arial" charset="0"/>
            </a:endParaRPr>
          </a:p>
        </p:txBody>
      </p:sp>
      <p:pic>
        <p:nvPicPr>
          <p:cNvPr id="4101" name="Picture 99" descr="alfalfa--swather"/>
          <p:cNvPicPr>
            <a:picLocks noChangeAspect="1" noChangeArrowheads="1"/>
          </p:cNvPicPr>
          <p:nvPr/>
        </p:nvPicPr>
        <p:blipFill>
          <a:blip r:embed="rId2" cstate="print"/>
          <a:srcRect/>
          <a:stretch>
            <a:fillRect/>
          </a:stretch>
        </p:blipFill>
        <p:spPr bwMode="auto">
          <a:xfrm>
            <a:off x="0" y="0"/>
            <a:ext cx="1524000" cy="1143000"/>
          </a:xfrm>
          <a:prstGeom prst="rect">
            <a:avLst/>
          </a:prstGeom>
          <a:noFill/>
          <a:ln w="9525">
            <a:noFill/>
            <a:miter lim="800000"/>
            <a:headEnd/>
            <a:tailEnd/>
          </a:ln>
        </p:spPr>
      </p:pic>
      <p:pic>
        <p:nvPicPr>
          <p:cNvPr id="4102" name="Picture 101" descr="graze-29"/>
          <p:cNvPicPr>
            <a:picLocks noChangeAspect="1" noChangeArrowheads="1"/>
          </p:cNvPicPr>
          <p:nvPr/>
        </p:nvPicPr>
        <p:blipFill>
          <a:blip r:embed="rId3" cstate="print"/>
          <a:srcRect/>
          <a:stretch>
            <a:fillRect/>
          </a:stretch>
        </p:blipFill>
        <p:spPr bwMode="auto">
          <a:xfrm>
            <a:off x="5715000" y="0"/>
            <a:ext cx="3429000" cy="1128713"/>
          </a:xfrm>
          <a:prstGeom prst="rect">
            <a:avLst/>
          </a:prstGeom>
          <a:noFill/>
          <a:ln w="9525">
            <a:noFill/>
            <a:miter lim="800000"/>
            <a:headEnd/>
            <a:tailEnd/>
          </a:ln>
        </p:spPr>
      </p:pic>
      <p:pic>
        <p:nvPicPr>
          <p:cNvPr id="4103" name="Picture 102" descr="A09"/>
          <p:cNvPicPr>
            <a:picLocks noChangeAspect="1" noChangeArrowheads="1"/>
          </p:cNvPicPr>
          <p:nvPr/>
        </p:nvPicPr>
        <p:blipFill>
          <a:blip r:embed="rId4" cstate="print"/>
          <a:srcRect/>
          <a:stretch>
            <a:fillRect/>
          </a:stretch>
        </p:blipFill>
        <p:spPr bwMode="auto">
          <a:xfrm>
            <a:off x="4038600" y="0"/>
            <a:ext cx="1752600" cy="1136650"/>
          </a:xfrm>
          <a:prstGeom prst="rect">
            <a:avLst/>
          </a:prstGeom>
          <a:noFill/>
          <a:ln w="9525">
            <a:noFill/>
            <a:miter lim="800000"/>
            <a:headEnd/>
            <a:tailEnd/>
          </a:ln>
        </p:spPr>
      </p:pic>
      <p:pic>
        <p:nvPicPr>
          <p:cNvPr id="4104" name="Picture 103" descr="A02"/>
          <p:cNvPicPr>
            <a:picLocks noChangeAspect="1" noChangeArrowheads="1"/>
          </p:cNvPicPr>
          <p:nvPr/>
        </p:nvPicPr>
        <p:blipFill>
          <a:blip r:embed="rId5" cstate="print"/>
          <a:srcRect/>
          <a:stretch>
            <a:fillRect/>
          </a:stretch>
        </p:blipFill>
        <p:spPr bwMode="auto">
          <a:xfrm>
            <a:off x="1524000" y="0"/>
            <a:ext cx="1752600" cy="1143000"/>
          </a:xfrm>
          <a:prstGeom prst="rect">
            <a:avLst/>
          </a:prstGeom>
          <a:noFill/>
          <a:ln w="9525">
            <a:noFill/>
            <a:miter lim="800000"/>
            <a:headEnd/>
            <a:tailEnd/>
          </a:ln>
        </p:spPr>
      </p:pic>
      <p:pic>
        <p:nvPicPr>
          <p:cNvPr id="4105" name="Picture 104" descr="A05"/>
          <p:cNvPicPr>
            <a:picLocks noChangeAspect="1" noChangeArrowheads="1"/>
          </p:cNvPicPr>
          <p:nvPr/>
        </p:nvPicPr>
        <p:blipFill>
          <a:blip r:embed="rId6" cstate="print"/>
          <a:srcRect/>
          <a:stretch>
            <a:fillRect/>
          </a:stretch>
        </p:blipFill>
        <p:spPr bwMode="auto">
          <a:xfrm>
            <a:off x="3276600" y="0"/>
            <a:ext cx="852488" cy="1143000"/>
          </a:xfrm>
          <a:prstGeom prst="rect">
            <a:avLst/>
          </a:prstGeom>
          <a:noFill/>
          <a:ln w="9525">
            <a:noFill/>
            <a:miter lim="800000"/>
            <a:headEnd/>
            <a:tailEnd/>
          </a:ln>
        </p:spPr>
      </p:pic>
      <p:pic>
        <p:nvPicPr>
          <p:cNvPr id="4106" name="Picture 105" descr="PastureCattle"/>
          <p:cNvPicPr>
            <a:picLocks noChangeAspect="1" noChangeArrowheads="1"/>
          </p:cNvPicPr>
          <p:nvPr/>
        </p:nvPicPr>
        <p:blipFill>
          <a:blip r:embed="rId7" cstate="print"/>
          <a:srcRect/>
          <a:stretch>
            <a:fillRect/>
          </a:stretch>
        </p:blipFill>
        <p:spPr bwMode="auto">
          <a:xfrm>
            <a:off x="5791200" y="0"/>
            <a:ext cx="1752600" cy="1116013"/>
          </a:xfrm>
          <a:prstGeom prst="rect">
            <a:avLst/>
          </a:prstGeom>
          <a:noFill/>
          <a:ln w="9525">
            <a:noFill/>
            <a:miter lim="800000"/>
            <a:headEnd/>
            <a:tailEnd/>
          </a:ln>
        </p:spPr>
      </p:pic>
      <p:pic>
        <p:nvPicPr>
          <p:cNvPr id="4107" name="Picture 113" descr="H:\DAVID\CV_Resume\David\Hannaway Photos\hannaway-5.jpg"/>
          <p:cNvPicPr>
            <a:picLocks noChangeAspect="1" noChangeArrowheads="1"/>
          </p:cNvPicPr>
          <p:nvPr/>
        </p:nvPicPr>
        <p:blipFill>
          <a:blip r:embed="rId8" cstate="print"/>
          <a:srcRect/>
          <a:stretch>
            <a:fillRect/>
          </a:stretch>
        </p:blipFill>
        <p:spPr bwMode="auto">
          <a:xfrm>
            <a:off x="3779590" y="2712839"/>
            <a:ext cx="1143000" cy="1292225"/>
          </a:xfrm>
          <a:prstGeom prst="rect">
            <a:avLst/>
          </a:prstGeom>
          <a:noFill/>
          <a:ln w="9525">
            <a:noFill/>
            <a:miter lim="800000"/>
            <a:headEnd/>
            <a:tailEnd/>
          </a:ln>
        </p:spPr>
      </p:pic>
      <p:pic>
        <p:nvPicPr>
          <p:cNvPr id="4108" name="Picture 19" descr="KJHphoto.jpg"/>
          <p:cNvPicPr>
            <a:picLocks noChangeAspect="1"/>
          </p:cNvPicPr>
          <p:nvPr/>
        </p:nvPicPr>
        <p:blipFill>
          <a:blip r:embed="rId9" cstate="print"/>
          <a:srcRect/>
          <a:stretch>
            <a:fillRect/>
          </a:stretch>
        </p:blipFill>
        <p:spPr bwMode="auto">
          <a:xfrm>
            <a:off x="5579815" y="2698552"/>
            <a:ext cx="1143000" cy="1306512"/>
          </a:xfrm>
          <a:prstGeom prst="rect">
            <a:avLst/>
          </a:prstGeom>
          <a:noFill/>
          <a:ln w="9525">
            <a:noFill/>
            <a:miter lim="800000"/>
            <a:headEnd/>
            <a:tailEnd/>
          </a:ln>
        </p:spPr>
      </p:pic>
      <p:sp>
        <p:nvSpPr>
          <p:cNvPr id="18" name="Text Box 65"/>
          <p:cNvSpPr txBox="1">
            <a:spLocks noChangeArrowheads="1"/>
          </p:cNvSpPr>
          <p:nvPr/>
        </p:nvSpPr>
        <p:spPr bwMode="auto">
          <a:xfrm>
            <a:off x="3779591" y="4076700"/>
            <a:ext cx="3096665" cy="723275"/>
          </a:xfrm>
          <a:prstGeom prst="rect">
            <a:avLst/>
          </a:prstGeom>
          <a:noFill/>
          <a:ln w="15875">
            <a:solidFill>
              <a:schemeClr val="accent4"/>
            </a:solidFill>
            <a:miter lim="800000"/>
            <a:headEnd/>
            <a:tailEnd/>
          </a:ln>
        </p:spPr>
        <p:txBody>
          <a:bodyPr wrap="square">
            <a:spAutoFit/>
          </a:bodyPr>
          <a:lstStyle>
            <a:lvl1pPr eaLnBrk="0" hangingPunct="0">
              <a:defRPr sz="2000">
                <a:solidFill>
                  <a:schemeClr val="tx1"/>
                </a:solidFill>
                <a:latin typeface="宋体" pitchFamily="2" charset="-122"/>
                <a:ea typeface="宋体" pitchFamily="2" charset="-122"/>
              </a:defRPr>
            </a:lvl1pPr>
            <a:lvl2pPr marL="742950" indent="-285750" eaLnBrk="0" hangingPunct="0">
              <a:defRPr sz="2000">
                <a:solidFill>
                  <a:schemeClr val="tx1"/>
                </a:solidFill>
                <a:latin typeface="宋体" pitchFamily="2" charset="-122"/>
                <a:ea typeface="宋体" pitchFamily="2" charset="-122"/>
              </a:defRPr>
            </a:lvl2pPr>
            <a:lvl3pPr marL="1143000" indent="-228600" eaLnBrk="0" hangingPunct="0">
              <a:defRPr sz="2000">
                <a:solidFill>
                  <a:schemeClr val="tx1"/>
                </a:solidFill>
                <a:latin typeface="宋体" pitchFamily="2" charset="-122"/>
                <a:ea typeface="宋体" pitchFamily="2" charset="-122"/>
              </a:defRPr>
            </a:lvl3pPr>
            <a:lvl4pPr marL="1600200" indent="-228600" eaLnBrk="0" hangingPunct="0">
              <a:defRPr sz="2000">
                <a:solidFill>
                  <a:schemeClr val="tx1"/>
                </a:solidFill>
                <a:latin typeface="宋体" pitchFamily="2" charset="-122"/>
                <a:ea typeface="宋体" pitchFamily="2" charset="-122"/>
              </a:defRPr>
            </a:lvl4pPr>
            <a:lvl5pPr marL="2057400" indent="-228600" eaLnBrk="0" hangingPunct="0">
              <a:defRPr sz="2000">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sz="2000">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sz="2000">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sz="2000">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sz="2000">
                <a:solidFill>
                  <a:schemeClr val="tx1"/>
                </a:solidFill>
                <a:latin typeface="宋体" pitchFamily="2" charset="-122"/>
                <a:ea typeface="宋体" pitchFamily="2" charset="-122"/>
              </a:defRPr>
            </a:lvl9pPr>
          </a:lstStyle>
          <a:p>
            <a:pPr algn="l" eaLnBrk="1" hangingPunct="1">
              <a:spcBef>
                <a:spcPct val="25000"/>
              </a:spcBef>
              <a:defRPr/>
            </a:pPr>
            <a:r>
              <a:rPr lang="en-US" altLang="zh-CN" sz="1100" b="1" dirty="0">
                <a:latin typeface="Arial" charset="0"/>
              </a:rPr>
              <a:t>David Hannaway                Kimberly Japhet </a:t>
            </a:r>
          </a:p>
          <a:p>
            <a:pPr eaLnBrk="1" hangingPunct="1">
              <a:spcBef>
                <a:spcPct val="25000"/>
              </a:spcBef>
              <a:defRPr/>
            </a:pPr>
            <a:r>
              <a:rPr lang="en-US" altLang="zh-CN" sz="1200" b="1" dirty="0">
                <a:latin typeface="Arial" charset="0"/>
              </a:rPr>
              <a:t>Crop &amp; Soil Science Department  </a:t>
            </a:r>
          </a:p>
          <a:p>
            <a:pPr eaLnBrk="1" hangingPunct="1">
              <a:spcBef>
                <a:spcPct val="25000"/>
              </a:spcBef>
              <a:defRPr/>
            </a:pPr>
            <a:r>
              <a:rPr lang="en-US" altLang="zh-CN" sz="1200" b="1" dirty="0">
                <a:latin typeface="Arial" charset="0"/>
              </a:rPr>
              <a:t>Oregon State University</a:t>
            </a:r>
          </a:p>
        </p:txBody>
      </p:sp>
      <p:pic>
        <p:nvPicPr>
          <p:cNvPr id="4111" name="Picture 20" descr="bottom of nfgc website.png"/>
          <p:cNvPicPr>
            <a:picLocks noChangeAspect="1" noChangeArrowheads="1"/>
          </p:cNvPicPr>
          <p:nvPr/>
        </p:nvPicPr>
        <p:blipFill>
          <a:blip r:embed="rId10" cstate="print"/>
          <a:srcRect/>
          <a:stretch>
            <a:fillRect/>
          </a:stretch>
        </p:blipFill>
        <p:spPr bwMode="auto">
          <a:xfrm>
            <a:off x="641350" y="2760663"/>
            <a:ext cx="2994025" cy="1676400"/>
          </a:xfrm>
          <a:prstGeom prst="rect">
            <a:avLst/>
          </a:prstGeom>
          <a:noFill/>
          <a:ln w="9525">
            <a:noFill/>
            <a:miter lim="800000"/>
            <a:headEnd/>
            <a:tailEnd/>
          </a:ln>
        </p:spPr>
      </p:pic>
      <p:sp>
        <p:nvSpPr>
          <p:cNvPr id="20" name="TextBox 19"/>
          <p:cNvSpPr txBox="1"/>
          <p:nvPr/>
        </p:nvSpPr>
        <p:spPr>
          <a:xfrm>
            <a:off x="666750" y="4506913"/>
            <a:ext cx="2968625" cy="461962"/>
          </a:xfrm>
          <a:prstGeom prst="rect">
            <a:avLst/>
          </a:prstGeom>
          <a:noFill/>
        </p:spPr>
        <p:txBody>
          <a:bodyPr>
            <a:spAutoFit/>
          </a:bodyPr>
          <a:lstStyle/>
          <a:p>
            <a:pPr>
              <a:defRPr/>
            </a:pPr>
            <a:r>
              <a:rPr lang="en-US" sz="1200" b="1" dirty="0">
                <a:latin typeface="+mn-lt"/>
              </a:rPr>
              <a:t>Adapted from the (US) National Forage &amp; Grassland Curriculum</a:t>
            </a:r>
          </a:p>
        </p:txBody>
      </p:sp>
      <p:sp>
        <p:nvSpPr>
          <p:cNvPr id="4113" name="TextBox 3"/>
          <p:cNvSpPr txBox="1">
            <a:spLocks noChangeArrowheads="1"/>
          </p:cNvSpPr>
          <p:nvPr/>
        </p:nvSpPr>
        <p:spPr bwMode="auto">
          <a:xfrm>
            <a:off x="974725" y="4967288"/>
            <a:ext cx="2352675" cy="261937"/>
          </a:xfrm>
          <a:prstGeom prst="rect">
            <a:avLst/>
          </a:prstGeom>
          <a:noFill/>
          <a:ln w="9525">
            <a:noFill/>
            <a:miter lim="800000"/>
            <a:headEnd/>
            <a:tailEnd/>
          </a:ln>
        </p:spPr>
        <p:txBody>
          <a:bodyPr>
            <a:spAutoFit/>
          </a:bodyPr>
          <a:lstStyle/>
          <a:p>
            <a:pPr algn="l"/>
            <a:r>
              <a:rPr lang="en-US" sz="1100">
                <a:latin typeface="Arial" charset="0"/>
                <a:hlinkClick r:id="rId11"/>
              </a:rPr>
              <a:t>http://forages.oregonstate.edu/nfgc</a:t>
            </a:r>
            <a:endParaRPr lang="en-US" sz="1100">
              <a:latin typeface="Arial" charset="0"/>
            </a:endParaRPr>
          </a:p>
        </p:txBody>
      </p:sp>
      <p:sp>
        <p:nvSpPr>
          <p:cNvPr id="19" name="Text Box 65"/>
          <p:cNvSpPr txBox="1">
            <a:spLocks noChangeArrowheads="1"/>
          </p:cNvSpPr>
          <p:nvPr/>
        </p:nvSpPr>
        <p:spPr bwMode="auto">
          <a:xfrm>
            <a:off x="6948264" y="4073877"/>
            <a:ext cx="2160240" cy="723275"/>
          </a:xfrm>
          <a:prstGeom prst="rect">
            <a:avLst/>
          </a:prstGeom>
          <a:noFill/>
          <a:ln w="15875">
            <a:solidFill>
              <a:schemeClr val="accent4"/>
            </a:solidFill>
            <a:miter lim="800000"/>
            <a:headEnd/>
            <a:tailEnd/>
          </a:ln>
        </p:spPr>
        <p:txBody>
          <a:bodyPr wrap="square">
            <a:spAutoFit/>
          </a:bodyPr>
          <a:lstStyle>
            <a:lvl1pPr eaLnBrk="0" hangingPunct="0">
              <a:defRPr sz="2000">
                <a:solidFill>
                  <a:schemeClr val="tx1"/>
                </a:solidFill>
                <a:latin typeface="宋体" pitchFamily="2" charset="-122"/>
                <a:ea typeface="宋体" pitchFamily="2" charset="-122"/>
              </a:defRPr>
            </a:lvl1pPr>
            <a:lvl2pPr marL="742950" indent="-285750" eaLnBrk="0" hangingPunct="0">
              <a:defRPr sz="2000">
                <a:solidFill>
                  <a:schemeClr val="tx1"/>
                </a:solidFill>
                <a:latin typeface="宋体" pitchFamily="2" charset="-122"/>
                <a:ea typeface="宋体" pitchFamily="2" charset="-122"/>
              </a:defRPr>
            </a:lvl2pPr>
            <a:lvl3pPr marL="1143000" indent="-228600" eaLnBrk="0" hangingPunct="0">
              <a:defRPr sz="2000">
                <a:solidFill>
                  <a:schemeClr val="tx1"/>
                </a:solidFill>
                <a:latin typeface="宋体" pitchFamily="2" charset="-122"/>
                <a:ea typeface="宋体" pitchFamily="2" charset="-122"/>
              </a:defRPr>
            </a:lvl3pPr>
            <a:lvl4pPr marL="1600200" indent="-228600" eaLnBrk="0" hangingPunct="0">
              <a:defRPr sz="2000">
                <a:solidFill>
                  <a:schemeClr val="tx1"/>
                </a:solidFill>
                <a:latin typeface="宋体" pitchFamily="2" charset="-122"/>
                <a:ea typeface="宋体" pitchFamily="2" charset="-122"/>
              </a:defRPr>
            </a:lvl4pPr>
            <a:lvl5pPr marL="2057400" indent="-228600" eaLnBrk="0" hangingPunct="0">
              <a:defRPr sz="2000">
                <a:solidFill>
                  <a:schemeClr val="tx1"/>
                </a:solidFill>
                <a:latin typeface="宋体" pitchFamily="2" charset="-122"/>
                <a:ea typeface="宋体" pitchFamily="2" charset="-122"/>
              </a:defRPr>
            </a:lvl5pPr>
            <a:lvl6pPr marL="2514600" indent="-228600" algn="ctr" eaLnBrk="0" fontAlgn="base" hangingPunct="0">
              <a:spcBef>
                <a:spcPct val="0"/>
              </a:spcBef>
              <a:spcAft>
                <a:spcPct val="0"/>
              </a:spcAft>
              <a:defRPr sz="2000">
                <a:solidFill>
                  <a:schemeClr val="tx1"/>
                </a:solidFill>
                <a:latin typeface="宋体" pitchFamily="2" charset="-122"/>
                <a:ea typeface="宋体" pitchFamily="2" charset="-122"/>
              </a:defRPr>
            </a:lvl6pPr>
            <a:lvl7pPr marL="2971800" indent="-228600" algn="ctr" eaLnBrk="0" fontAlgn="base" hangingPunct="0">
              <a:spcBef>
                <a:spcPct val="0"/>
              </a:spcBef>
              <a:spcAft>
                <a:spcPct val="0"/>
              </a:spcAft>
              <a:defRPr sz="2000">
                <a:solidFill>
                  <a:schemeClr val="tx1"/>
                </a:solidFill>
                <a:latin typeface="宋体" pitchFamily="2" charset="-122"/>
                <a:ea typeface="宋体" pitchFamily="2" charset="-122"/>
              </a:defRPr>
            </a:lvl7pPr>
            <a:lvl8pPr marL="3429000" indent="-228600" algn="ctr" eaLnBrk="0" fontAlgn="base" hangingPunct="0">
              <a:spcBef>
                <a:spcPct val="0"/>
              </a:spcBef>
              <a:spcAft>
                <a:spcPct val="0"/>
              </a:spcAft>
              <a:defRPr sz="2000">
                <a:solidFill>
                  <a:schemeClr val="tx1"/>
                </a:solidFill>
                <a:latin typeface="宋体" pitchFamily="2" charset="-122"/>
                <a:ea typeface="宋体" pitchFamily="2" charset="-122"/>
              </a:defRPr>
            </a:lvl8pPr>
            <a:lvl9pPr marL="3886200" indent="-228600" algn="ctr" eaLnBrk="0" fontAlgn="base" hangingPunct="0">
              <a:spcBef>
                <a:spcPct val="0"/>
              </a:spcBef>
              <a:spcAft>
                <a:spcPct val="0"/>
              </a:spcAft>
              <a:defRPr sz="2000">
                <a:solidFill>
                  <a:schemeClr val="tx1"/>
                </a:solidFill>
                <a:latin typeface="宋体" pitchFamily="2" charset="-122"/>
                <a:ea typeface="宋体" pitchFamily="2" charset="-122"/>
              </a:defRPr>
            </a:lvl9pPr>
          </a:lstStyle>
          <a:p>
            <a:pPr eaLnBrk="1" hangingPunct="1">
              <a:spcBef>
                <a:spcPct val="25000"/>
              </a:spcBef>
              <a:defRPr/>
            </a:pPr>
            <a:r>
              <a:rPr lang="en-US" altLang="zh-CN" sz="1100" b="1" dirty="0">
                <a:latin typeface="Arial" charset="0"/>
              </a:rPr>
              <a:t>Peter Ballerstedt </a:t>
            </a:r>
          </a:p>
          <a:p>
            <a:pPr eaLnBrk="1" hangingPunct="1">
              <a:spcBef>
                <a:spcPct val="25000"/>
              </a:spcBef>
              <a:defRPr/>
            </a:pPr>
            <a:r>
              <a:rPr lang="en-US" altLang="zh-CN" sz="1200" b="1" dirty="0">
                <a:latin typeface="Arial" charset="0"/>
              </a:rPr>
              <a:t>Forage Products Manager</a:t>
            </a:r>
          </a:p>
          <a:p>
            <a:pPr eaLnBrk="1" hangingPunct="1">
              <a:spcBef>
                <a:spcPct val="25000"/>
              </a:spcBef>
              <a:defRPr/>
            </a:pPr>
            <a:r>
              <a:rPr lang="en-US" altLang="zh-CN" sz="1200" b="1" dirty="0">
                <a:latin typeface="Arial" charset="0"/>
              </a:rPr>
              <a:t>Barenbrug USA</a:t>
            </a:r>
          </a:p>
        </p:txBody>
      </p:sp>
      <p:pic>
        <p:nvPicPr>
          <p:cNvPr id="2" name="Picture 1"/>
          <p:cNvPicPr>
            <a:picLocks noChangeAspect="1"/>
          </p:cNvPicPr>
          <p:nvPr/>
        </p:nvPicPr>
        <p:blipFill>
          <a:blip r:embed="rId12"/>
          <a:stretch>
            <a:fillRect/>
          </a:stretch>
        </p:blipFill>
        <p:spPr>
          <a:xfrm>
            <a:off x="7528812" y="2712839"/>
            <a:ext cx="1003628" cy="1292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4"/>
          <p:cNvSpPr>
            <a:spLocks noGrp="1"/>
          </p:cNvSpPr>
          <p:nvPr>
            <p:ph idx="1"/>
          </p:nvPr>
        </p:nvSpPr>
        <p:spPr>
          <a:xfrm>
            <a:off x="914400" y="1152872"/>
            <a:ext cx="8001000" cy="4724400"/>
          </a:xfrm>
        </p:spPr>
        <p:txBody>
          <a:bodyPr/>
          <a:lstStyle/>
          <a:p>
            <a:pPr>
              <a:buClr>
                <a:srgbClr val="008000"/>
              </a:buClr>
            </a:pPr>
            <a:r>
              <a:rPr lang="en-US" dirty="0">
                <a:solidFill>
                  <a:srgbClr val="008000"/>
                </a:solidFill>
              </a:rPr>
              <a:t>Management decisions</a:t>
            </a:r>
          </a:p>
          <a:p>
            <a:pPr lvl="1">
              <a:buClr>
                <a:srgbClr val="008000"/>
              </a:buClr>
            </a:pPr>
            <a:r>
              <a:rPr lang="en-US" dirty="0">
                <a:solidFill>
                  <a:srgbClr val="008000"/>
                </a:solidFill>
              </a:rPr>
              <a:t>What species should be planted for use as forage?</a:t>
            </a:r>
          </a:p>
          <a:p>
            <a:pPr lvl="1">
              <a:buClr>
                <a:srgbClr val="008000"/>
              </a:buClr>
            </a:pPr>
            <a:r>
              <a:rPr lang="en-US" dirty="0">
                <a:solidFill>
                  <a:srgbClr val="008000"/>
                </a:solidFill>
              </a:rPr>
              <a:t>Stage of maturity the forage is in when harvested?</a:t>
            </a:r>
          </a:p>
          <a:p>
            <a:pPr lvl="1">
              <a:buClr>
                <a:srgbClr val="008000"/>
              </a:buClr>
            </a:pPr>
            <a:r>
              <a:rPr lang="en-US" dirty="0">
                <a:solidFill>
                  <a:srgbClr val="008000"/>
                </a:solidFill>
              </a:rPr>
              <a:t>How to maintain the quality?</a:t>
            </a:r>
          </a:p>
          <a:p>
            <a:pPr lvl="2">
              <a:buClr>
                <a:srgbClr val="008000"/>
              </a:buClr>
            </a:pPr>
            <a:r>
              <a:rPr lang="en-US" sz="2200" dirty="0">
                <a:solidFill>
                  <a:srgbClr val="008000"/>
                </a:solidFill>
              </a:rPr>
              <a:t>Handling, storage and feeding will reduce quality.</a:t>
            </a:r>
          </a:p>
        </p:txBody>
      </p:sp>
      <p:pic>
        <p:nvPicPr>
          <p:cNvPr id="13316" name="Picture 13" descr="O:\CLASSES\CSS310\Chapter16-Quality\dairy-feeding.jpg"/>
          <p:cNvPicPr>
            <a:picLocks noChangeAspect="1" noChangeArrowheads="1"/>
          </p:cNvPicPr>
          <p:nvPr/>
        </p:nvPicPr>
        <p:blipFill>
          <a:blip r:embed="rId2" cstate="print"/>
          <a:srcRect b="8496"/>
          <a:stretch>
            <a:fillRect/>
          </a:stretch>
        </p:blipFill>
        <p:spPr bwMode="auto">
          <a:xfrm>
            <a:off x="4427538" y="3644900"/>
            <a:ext cx="4248150" cy="2652713"/>
          </a:xfrm>
          <a:prstGeom prst="rect">
            <a:avLst/>
          </a:prstGeom>
          <a:noFill/>
          <a:ln w="9525">
            <a:noFill/>
            <a:miter lim="800000"/>
            <a:headEnd/>
            <a:tailEnd/>
          </a:ln>
        </p:spPr>
      </p:pic>
      <p:sp>
        <p:nvSpPr>
          <p:cNvPr id="7" name="Rectangle 2"/>
          <p:cNvSpPr txBox="1">
            <a:spLocks noChangeArrowheads="1"/>
          </p:cNvSpPr>
          <p:nvPr/>
        </p:nvSpPr>
        <p:spPr bwMode="auto">
          <a:xfrm>
            <a:off x="948184" y="188639"/>
            <a:ext cx="8088312" cy="792089"/>
          </a:xfrm>
          <a:prstGeom prst="rect">
            <a:avLst/>
          </a:prstGeom>
          <a:noFill/>
          <a:ln w="9525">
            <a:noFill/>
            <a:miter lim="800000"/>
            <a:headEnd/>
            <a:tailEnd/>
          </a:ln>
        </p:spPr>
        <p:txBody>
          <a:bodyPr anchor="b"/>
          <a:lstStyle/>
          <a:p>
            <a:pPr marL="514350" indent="-514350" algn="l" eaLnBrk="0" hangingPunct="0">
              <a:lnSpc>
                <a:spcPct val="90000"/>
              </a:lnSpc>
              <a:buFont typeface="+mj-lt"/>
              <a:buAutoNum type="arabicPeriod"/>
              <a:defRPr/>
            </a:pPr>
            <a:r>
              <a:rPr lang="en-US" sz="2500" b="1" dirty="0">
                <a:solidFill>
                  <a:srgbClr val="008000"/>
                </a:solidFill>
                <a:latin typeface="+mj-lt"/>
              </a:rPr>
              <a:t>Define forage quality and describe management decisions that increase forage quality</a:t>
            </a:r>
            <a:endParaRPr lang="en-US" sz="2500" b="1" kern="0" dirty="0">
              <a:solidFill>
                <a:srgbClr val="008000"/>
              </a:solidFill>
              <a:latin typeface="+mj-lt"/>
              <a:ea typeface="+mj-ea"/>
              <a:cs typeface="+mj-cs"/>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00113" y="148309"/>
            <a:ext cx="8050212" cy="760411"/>
          </a:xfrm>
        </p:spPr>
        <p:txBody>
          <a:bodyPr/>
          <a:lstStyle/>
          <a:p>
            <a:pPr marL="514350" indent="-514350" eaLnBrk="1" hangingPunct="1">
              <a:buFont typeface="+mj-lt"/>
              <a:buAutoNum type="arabicPeriod" startAt="2"/>
            </a:pPr>
            <a:r>
              <a:rPr lang="en-US" sz="2600" dirty="0">
                <a:solidFill>
                  <a:srgbClr val="008000"/>
                </a:solidFill>
              </a:rPr>
              <a:t>List and discuss important factors that determine hay and silage quality.</a:t>
            </a:r>
          </a:p>
        </p:txBody>
      </p:sp>
      <p:sp>
        <p:nvSpPr>
          <p:cNvPr id="14339" name="Rectangle 3"/>
          <p:cNvSpPr>
            <a:spLocks noGrp="1" noChangeArrowheads="1"/>
          </p:cNvSpPr>
          <p:nvPr>
            <p:ph idx="1"/>
          </p:nvPr>
        </p:nvSpPr>
        <p:spPr>
          <a:xfrm>
            <a:off x="1043608" y="1015206"/>
            <a:ext cx="5943600" cy="4827588"/>
          </a:xfrm>
        </p:spPr>
        <p:txBody>
          <a:bodyPr/>
          <a:lstStyle/>
          <a:p>
            <a:pPr eaLnBrk="1" hangingPunct="1">
              <a:buClr>
                <a:srgbClr val="008000"/>
              </a:buClr>
              <a:buFont typeface="Wingdings" pitchFamily="2" charset="2"/>
              <a:buNone/>
            </a:pPr>
            <a:r>
              <a:rPr lang="en-US" b="1" dirty="0">
                <a:solidFill>
                  <a:srgbClr val="008000"/>
                </a:solidFill>
              </a:rPr>
              <a:t>Factors affecting forage quality</a:t>
            </a:r>
            <a:endParaRPr lang="en-US" b="1" dirty="0">
              <a:solidFill>
                <a:srgbClr val="008000"/>
              </a:solidFill>
              <a:cs typeface="Tahoma" pitchFamily="34" charset="0"/>
            </a:endParaRPr>
          </a:p>
          <a:p>
            <a:pPr eaLnBrk="1" hangingPunct="1">
              <a:buClr>
                <a:srgbClr val="008000"/>
              </a:buClr>
            </a:pPr>
            <a:r>
              <a:rPr lang="en-US" sz="2000" b="1" dirty="0">
                <a:solidFill>
                  <a:srgbClr val="008000"/>
                </a:solidFill>
                <a:cs typeface="Tahoma" pitchFamily="34" charset="0"/>
              </a:rPr>
              <a:t>Plant species and mixtures and cultivars</a:t>
            </a:r>
          </a:p>
          <a:p>
            <a:pPr lvl="1" eaLnBrk="1" hangingPunct="1">
              <a:spcBef>
                <a:spcPct val="0"/>
              </a:spcBef>
              <a:buClrTx/>
              <a:buSzTx/>
              <a:buFont typeface="Wingdings" pitchFamily="2" charset="2"/>
              <a:buChar char="Ø"/>
            </a:pPr>
            <a:r>
              <a:rPr lang="en-US" sz="1800" b="1" dirty="0">
                <a:solidFill>
                  <a:srgbClr val="008000"/>
                </a:solidFill>
              </a:rPr>
              <a:t>Legumes vs. grasses / mixtures</a:t>
            </a:r>
          </a:p>
          <a:p>
            <a:pPr lvl="2" eaLnBrk="1" hangingPunct="1">
              <a:spcBef>
                <a:spcPct val="0"/>
              </a:spcBef>
              <a:buClrTx/>
              <a:buSzPct val="125000"/>
              <a:buFontTx/>
              <a:buChar char="•"/>
            </a:pPr>
            <a:r>
              <a:rPr lang="en-US" sz="1800" b="1" dirty="0">
                <a:solidFill>
                  <a:srgbClr val="008000"/>
                </a:solidFill>
              </a:rPr>
              <a:t>Legumes are higher in protein and have faster rates of fiber digestion.</a:t>
            </a:r>
          </a:p>
          <a:p>
            <a:pPr lvl="1" eaLnBrk="1" hangingPunct="1">
              <a:spcBef>
                <a:spcPct val="0"/>
              </a:spcBef>
              <a:buClrTx/>
              <a:buSzTx/>
              <a:buFont typeface="Wingdings" pitchFamily="2" charset="2"/>
              <a:buChar char="Ø"/>
            </a:pPr>
            <a:r>
              <a:rPr lang="en-US" sz="1800" b="1" dirty="0">
                <a:solidFill>
                  <a:srgbClr val="008000"/>
                </a:solidFill>
              </a:rPr>
              <a:t>Cool-season vs. warm season</a:t>
            </a:r>
          </a:p>
          <a:p>
            <a:pPr lvl="2" eaLnBrk="1" hangingPunct="1">
              <a:spcBef>
                <a:spcPct val="0"/>
              </a:spcBef>
              <a:buClrTx/>
              <a:buSzPct val="125000"/>
              <a:buFontTx/>
              <a:buChar char="•"/>
            </a:pPr>
            <a:r>
              <a:rPr lang="en-US" sz="1800" b="1" dirty="0">
                <a:solidFill>
                  <a:srgbClr val="008000"/>
                </a:solidFill>
              </a:rPr>
              <a:t>Cool season grasses are more digestible  due to anatomy differences.</a:t>
            </a:r>
          </a:p>
          <a:p>
            <a:pPr lvl="1" eaLnBrk="1" hangingPunct="1">
              <a:spcBef>
                <a:spcPct val="0"/>
              </a:spcBef>
              <a:buClrTx/>
              <a:buSzTx/>
              <a:buFont typeface="Wingdings" pitchFamily="2" charset="2"/>
              <a:buChar char="Ø"/>
            </a:pPr>
            <a:r>
              <a:rPr lang="en-US" sz="1800" b="1" dirty="0">
                <a:solidFill>
                  <a:srgbClr val="008000"/>
                </a:solidFill>
              </a:rPr>
              <a:t>Breeding can improve quality and maturity differences can be large.</a:t>
            </a:r>
            <a:endParaRPr lang="en-US" sz="2000" b="1" dirty="0">
              <a:solidFill>
                <a:srgbClr val="008000"/>
              </a:solidFill>
              <a:cs typeface="Tahoma" pitchFamily="34" charset="0"/>
            </a:endParaRPr>
          </a:p>
          <a:p>
            <a:pPr eaLnBrk="1" hangingPunct="1">
              <a:buClr>
                <a:srgbClr val="008000"/>
              </a:buClr>
            </a:pPr>
            <a:r>
              <a:rPr lang="en-US" sz="2000" b="1" dirty="0">
                <a:solidFill>
                  <a:srgbClr val="008000"/>
                </a:solidFill>
                <a:cs typeface="Tahoma" pitchFamily="34" charset="0"/>
              </a:rPr>
              <a:t>Temperature</a:t>
            </a:r>
          </a:p>
          <a:p>
            <a:pPr lvl="1" eaLnBrk="1" hangingPunct="1">
              <a:buClr>
                <a:schemeClr val="bg2"/>
              </a:buClr>
              <a:buSzTx/>
              <a:buFont typeface="Wingdings" pitchFamily="2" charset="2"/>
              <a:buChar char="Ø"/>
            </a:pPr>
            <a:r>
              <a:rPr lang="en-US" sz="1800" b="1" dirty="0">
                <a:solidFill>
                  <a:srgbClr val="008000"/>
                </a:solidFill>
              </a:rPr>
              <a:t>Plants grown at high temperatures produce lower quality forage due to lignification.</a:t>
            </a:r>
            <a:endParaRPr lang="en-US" b="1" dirty="0">
              <a:solidFill>
                <a:srgbClr val="008000"/>
              </a:solidFill>
              <a:cs typeface="Tahoma" pitchFamily="34" charset="0"/>
            </a:endParaRPr>
          </a:p>
        </p:txBody>
      </p:sp>
      <p:pic>
        <p:nvPicPr>
          <p:cNvPr id="14340" name="Picture 4" descr="H:\My Pictures\USDA-NRCS.jpg"/>
          <p:cNvPicPr>
            <a:picLocks noChangeAspect="1" noChangeArrowheads="1"/>
          </p:cNvPicPr>
          <p:nvPr/>
        </p:nvPicPr>
        <p:blipFill>
          <a:blip r:embed="rId2" cstate="print"/>
          <a:srcRect/>
          <a:stretch>
            <a:fillRect/>
          </a:stretch>
        </p:blipFill>
        <p:spPr bwMode="auto">
          <a:xfrm>
            <a:off x="6791325" y="2589213"/>
            <a:ext cx="2201863" cy="3143250"/>
          </a:xfrm>
          <a:prstGeom prst="rect">
            <a:avLst/>
          </a:prstGeom>
          <a:noFill/>
          <a:ln w="9525">
            <a:noFill/>
            <a:miter lim="800000"/>
            <a:headEnd/>
            <a:tailEnd/>
          </a:ln>
        </p:spPr>
      </p:pic>
      <p:pic>
        <p:nvPicPr>
          <p:cNvPr id="14341" name="Picture 5" descr="H:\My Pictures\RedClover.jpg"/>
          <p:cNvPicPr>
            <a:picLocks noChangeAspect="1" noChangeArrowheads="1"/>
          </p:cNvPicPr>
          <p:nvPr/>
        </p:nvPicPr>
        <p:blipFill>
          <a:blip r:embed="rId3" cstate="print"/>
          <a:srcRect/>
          <a:stretch>
            <a:fillRect/>
          </a:stretch>
        </p:blipFill>
        <p:spPr bwMode="auto">
          <a:xfrm>
            <a:off x="6794500" y="1219200"/>
            <a:ext cx="2197100" cy="1489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971550" y="1052513"/>
            <a:ext cx="7129463" cy="1871662"/>
          </a:xfrm>
        </p:spPr>
        <p:txBody>
          <a:bodyPr/>
          <a:lstStyle/>
          <a:p>
            <a:pPr eaLnBrk="1" hangingPunct="1">
              <a:buClr>
                <a:srgbClr val="008000"/>
              </a:buClr>
              <a:buFont typeface="Wingdings" pitchFamily="2" charset="2"/>
              <a:buNone/>
            </a:pPr>
            <a:r>
              <a:rPr lang="en-US" b="1" dirty="0">
                <a:solidFill>
                  <a:srgbClr val="008000"/>
                </a:solidFill>
              </a:rPr>
              <a:t>Factors affecting forage quality</a:t>
            </a:r>
            <a:endParaRPr lang="en-US" b="1" dirty="0">
              <a:solidFill>
                <a:srgbClr val="008000"/>
              </a:solidFill>
              <a:cs typeface="Tahoma" pitchFamily="34" charset="0"/>
            </a:endParaRPr>
          </a:p>
          <a:p>
            <a:pPr eaLnBrk="1" hangingPunct="1">
              <a:buClr>
                <a:srgbClr val="008000"/>
              </a:buClr>
            </a:pPr>
            <a:r>
              <a:rPr lang="en-US" sz="2000" b="1" dirty="0">
                <a:solidFill>
                  <a:srgbClr val="008000"/>
                </a:solidFill>
                <a:cs typeface="Tahoma" pitchFamily="34" charset="0"/>
              </a:rPr>
              <a:t>Maturity stage</a:t>
            </a:r>
          </a:p>
          <a:p>
            <a:pPr lvl="1">
              <a:spcBef>
                <a:spcPct val="0"/>
              </a:spcBef>
              <a:buClrTx/>
              <a:buSzTx/>
              <a:buFont typeface="Wingdings" pitchFamily="2" charset="2"/>
              <a:buChar char="Ø"/>
            </a:pPr>
            <a:r>
              <a:rPr lang="en-US" sz="1800" b="1" dirty="0">
                <a:solidFill>
                  <a:schemeClr val="tx2"/>
                </a:solidFill>
              </a:rPr>
              <a:t>Maturity stage at harvest is the most important factor determining forage quality of any species.</a:t>
            </a:r>
            <a:r>
              <a:rPr lang="en-US" sz="2000" b="1" dirty="0">
                <a:solidFill>
                  <a:schemeClr val="tx2"/>
                </a:solidFill>
              </a:rPr>
              <a:t> </a:t>
            </a:r>
          </a:p>
          <a:p>
            <a:pPr lvl="1">
              <a:spcBef>
                <a:spcPct val="0"/>
              </a:spcBef>
              <a:buClrTx/>
              <a:buSzTx/>
              <a:buFont typeface="Wingdings" pitchFamily="2" charset="2"/>
              <a:buChar char="Ø"/>
            </a:pPr>
            <a:r>
              <a:rPr lang="en-US" sz="2000" b="1" dirty="0">
                <a:solidFill>
                  <a:schemeClr val="tx2"/>
                </a:solidFill>
              </a:rPr>
              <a:t>Forage quality declines as maturity advances.</a:t>
            </a:r>
            <a:endParaRPr lang="en-US" sz="1800" b="1" dirty="0">
              <a:solidFill>
                <a:srgbClr val="008000"/>
              </a:solidFill>
              <a:cs typeface="Tahoma" pitchFamily="34" charset="0"/>
            </a:endParaRPr>
          </a:p>
          <a:p>
            <a:pPr eaLnBrk="1" hangingPunct="1">
              <a:buClr>
                <a:srgbClr val="008000"/>
              </a:buClr>
              <a:buFont typeface="Wingdings" pitchFamily="2" charset="2"/>
              <a:buNone/>
            </a:pPr>
            <a:endParaRPr lang="en-US" sz="2000" b="1" dirty="0">
              <a:solidFill>
                <a:srgbClr val="008000"/>
              </a:solidFill>
              <a:cs typeface="Tahoma" pitchFamily="34" charset="0"/>
            </a:endParaRPr>
          </a:p>
          <a:p>
            <a:pPr eaLnBrk="1" hangingPunct="1">
              <a:buClr>
                <a:srgbClr val="008000"/>
              </a:buClr>
            </a:pPr>
            <a:endParaRPr lang="en-US" sz="2000" b="1" dirty="0">
              <a:solidFill>
                <a:srgbClr val="008000"/>
              </a:solidFill>
              <a:cs typeface="Tahoma" pitchFamily="34" charset="0"/>
            </a:endParaRPr>
          </a:p>
        </p:txBody>
      </p:sp>
      <p:grpSp>
        <p:nvGrpSpPr>
          <p:cNvPr id="15364" name="Group 4"/>
          <p:cNvGrpSpPr>
            <a:grpSpLocks/>
          </p:cNvGrpSpPr>
          <p:nvPr/>
        </p:nvGrpSpPr>
        <p:grpSpPr bwMode="auto">
          <a:xfrm>
            <a:off x="2051050" y="2924175"/>
            <a:ext cx="4724400" cy="3124200"/>
            <a:chOff x="1308" y="1387"/>
            <a:chExt cx="3696" cy="2549"/>
          </a:xfrm>
        </p:grpSpPr>
        <p:pic>
          <p:nvPicPr>
            <p:cNvPr id="15365" name="Picture 5" descr="C:\Documents and Settings\hannawad\Desktop\alfalfa-flower.jpg"/>
            <p:cNvPicPr>
              <a:picLocks noChangeAspect="1" noChangeArrowheads="1"/>
            </p:cNvPicPr>
            <p:nvPr/>
          </p:nvPicPr>
          <p:blipFill>
            <a:blip r:embed="rId2" cstate="print"/>
            <a:srcRect t="8430"/>
            <a:stretch>
              <a:fillRect/>
            </a:stretch>
          </p:blipFill>
          <p:spPr bwMode="auto">
            <a:xfrm>
              <a:off x="3189" y="1387"/>
              <a:ext cx="1815" cy="2549"/>
            </a:xfrm>
            <a:prstGeom prst="rect">
              <a:avLst/>
            </a:prstGeom>
            <a:noFill/>
            <a:ln w="9525">
              <a:noFill/>
              <a:miter lim="800000"/>
              <a:headEnd/>
              <a:tailEnd/>
            </a:ln>
          </p:spPr>
        </p:pic>
        <p:pic>
          <p:nvPicPr>
            <p:cNvPr id="15366" name="Picture 6" descr="C:\Documents and Settings\hannawad\Desktop\alfalfa-vegetative.jpg"/>
            <p:cNvPicPr>
              <a:picLocks noChangeAspect="1" noChangeArrowheads="1"/>
            </p:cNvPicPr>
            <p:nvPr/>
          </p:nvPicPr>
          <p:blipFill>
            <a:blip r:embed="rId3" cstate="print"/>
            <a:srcRect/>
            <a:stretch>
              <a:fillRect/>
            </a:stretch>
          </p:blipFill>
          <p:spPr bwMode="auto">
            <a:xfrm>
              <a:off x="1308" y="1392"/>
              <a:ext cx="1908" cy="2544"/>
            </a:xfrm>
            <a:prstGeom prst="rect">
              <a:avLst/>
            </a:prstGeom>
            <a:noFill/>
            <a:ln w="9525">
              <a:noFill/>
              <a:miter lim="800000"/>
              <a:headEnd/>
              <a:tailEnd/>
            </a:ln>
          </p:spPr>
        </p:pic>
      </p:grpSp>
      <p:sp>
        <p:nvSpPr>
          <p:cNvPr id="9" name="Rectangle 2"/>
          <p:cNvSpPr>
            <a:spLocks noGrp="1" noChangeArrowheads="1"/>
          </p:cNvSpPr>
          <p:nvPr>
            <p:ph type="title"/>
          </p:nvPr>
        </p:nvSpPr>
        <p:spPr>
          <a:xfrm>
            <a:off x="900113" y="148309"/>
            <a:ext cx="8050212" cy="760411"/>
          </a:xfrm>
        </p:spPr>
        <p:txBody>
          <a:bodyPr/>
          <a:lstStyle/>
          <a:p>
            <a:pPr marL="514350" indent="-514350" eaLnBrk="1" hangingPunct="1">
              <a:buFont typeface="+mj-lt"/>
              <a:buAutoNum type="arabicPeriod" startAt="2"/>
            </a:pPr>
            <a:r>
              <a:rPr lang="en-US" sz="2600" dirty="0">
                <a:solidFill>
                  <a:srgbClr val="008000"/>
                </a:solidFill>
              </a:rPr>
              <a:t>List and discuss important factors that determine hay and silage quality.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14734" y="170357"/>
            <a:ext cx="8229600" cy="1036638"/>
          </a:xfrm>
          <a:prstGeom prst="rect">
            <a:avLst/>
          </a:prstGeom>
          <a:noFill/>
          <a:ln w="9525">
            <a:noFill/>
            <a:miter lim="800000"/>
            <a:headEnd/>
            <a:tailEnd/>
          </a:ln>
        </p:spPr>
        <p:txBody>
          <a:bodyPr>
            <a:spAutoFit/>
          </a:bodyPr>
          <a:lstStyle/>
          <a:p>
            <a:pPr marL="457200" indent="-457200"/>
            <a:r>
              <a:rPr lang="en-US" sz="2800" b="1" dirty="0">
                <a:solidFill>
                  <a:srgbClr val="008000"/>
                </a:solidFill>
                <a:latin typeface="Arial" charset="0"/>
              </a:rPr>
              <a:t>Maturity stage:</a:t>
            </a:r>
          </a:p>
          <a:p>
            <a:pPr marL="457200" indent="-457200"/>
            <a:endParaRPr lang="en-US" sz="1400" b="1" dirty="0">
              <a:solidFill>
                <a:srgbClr val="008000"/>
              </a:solidFill>
              <a:latin typeface="Arial" charset="0"/>
            </a:endParaRPr>
          </a:p>
          <a:p>
            <a:pPr marL="457200" indent="-457200"/>
            <a:r>
              <a:rPr lang="en-US" b="1" dirty="0">
                <a:solidFill>
                  <a:schemeClr val="bg2"/>
                </a:solidFill>
                <a:latin typeface="Arial" charset="0"/>
              </a:rPr>
              <a:t>Forage quality declines rapidly with advancing maturity.</a:t>
            </a:r>
            <a:endParaRPr lang="en-US" sz="2400" b="1" dirty="0">
              <a:solidFill>
                <a:schemeClr val="bg2"/>
              </a:solidFill>
              <a:latin typeface="Arial" charset="0"/>
            </a:endParaRPr>
          </a:p>
        </p:txBody>
      </p:sp>
      <p:sp>
        <p:nvSpPr>
          <p:cNvPr id="16387" name="Rectangle 3"/>
          <p:cNvSpPr>
            <a:spLocks noChangeArrowheads="1"/>
          </p:cNvSpPr>
          <p:nvPr/>
        </p:nvSpPr>
        <p:spPr bwMode="auto">
          <a:xfrm>
            <a:off x="4953000" y="1828800"/>
            <a:ext cx="3048000" cy="381000"/>
          </a:xfrm>
          <a:prstGeom prst="rect">
            <a:avLst/>
          </a:prstGeom>
          <a:solidFill>
            <a:schemeClr val="bg1"/>
          </a:solidFill>
          <a:ln w="9525">
            <a:noFill/>
            <a:miter lim="800000"/>
            <a:headEnd/>
            <a:tailEnd/>
          </a:ln>
        </p:spPr>
        <p:txBody>
          <a:bodyPr wrap="none" anchor="ctr"/>
          <a:lstStyle/>
          <a:p>
            <a:endParaRPr lang="en-US"/>
          </a:p>
        </p:txBody>
      </p:sp>
      <p:pic>
        <p:nvPicPr>
          <p:cNvPr id="16388" name="Picture 4" descr="C:\Documents and Settings\hannawad\Desktop\Figure4.gif"/>
          <p:cNvPicPr>
            <a:picLocks noChangeAspect="1" noChangeArrowheads="1"/>
          </p:cNvPicPr>
          <p:nvPr/>
        </p:nvPicPr>
        <p:blipFill>
          <a:blip r:embed="rId2" cstate="print"/>
          <a:srcRect/>
          <a:stretch>
            <a:fillRect/>
          </a:stretch>
        </p:blipFill>
        <p:spPr bwMode="auto">
          <a:xfrm>
            <a:off x="1129754" y="1414263"/>
            <a:ext cx="7599561" cy="4679033"/>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1115219" y="764704"/>
            <a:ext cx="7620000" cy="3600986"/>
          </a:xfrm>
          <a:prstGeom prst="rect">
            <a:avLst/>
          </a:prstGeom>
          <a:noFill/>
          <a:ln w="9525">
            <a:noFill/>
            <a:miter lim="800000"/>
            <a:headEnd/>
            <a:tailEnd/>
          </a:ln>
        </p:spPr>
        <p:txBody>
          <a:bodyPr>
            <a:spAutoFit/>
          </a:bodyPr>
          <a:lstStyle/>
          <a:p>
            <a:pPr marL="457200" indent="-457200" algn="l">
              <a:defRPr/>
            </a:pPr>
            <a:r>
              <a:rPr lang="en-US" sz="2800" b="1" dirty="0">
                <a:solidFill>
                  <a:srgbClr val="008000"/>
                </a:solidFill>
                <a:latin typeface="+mn-lt"/>
              </a:rPr>
              <a:t>Factors affecting forage quality</a:t>
            </a:r>
          </a:p>
          <a:p>
            <a:pPr marL="457200" indent="-457200" algn="l">
              <a:buSzPct val="150000"/>
              <a:buFont typeface="Arial" pitchFamily="34" charset="0"/>
              <a:buChar char="•"/>
              <a:defRPr/>
            </a:pPr>
            <a:r>
              <a:rPr lang="en-US" b="1" dirty="0">
                <a:solidFill>
                  <a:srgbClr val="008000"/>
                </a:solidFill>
                <a:latin typeface="Arial" charset="0"/>
              </a:rPr>
              <a:t>Leaf-to-stem ratio</a:t>
            </a:r>
          </a:p>
          <a:p>
            <a:pPr marL="914400" lvl="1" indent="-457200" algn="l">
              <a:buFont typeface="Wingdings" pitchFamily="2" charset="2"/>
              <a:buChar char="Ø"/>
              <a:defRPr/>
            </a:pPr>
            <a:r>
              <a:rPr lang="en-US" b="1" dirty="0">
                <a:solidFill>
                  <a:schemeClr val="tx2"/>
                </a:solidFill>
                <a:latin typeface="Arial" charset="0"/>
              </a:rPr>
              <a:t>Leaves are higher in quality than stems.</a:t>
            </a:r>
          </a:p>
          <a:p>
            <a:pPr marL="914400" lvl="1" indent="-457200" algn="l">
              <a:buFont typeface="Wingdings" pitchFamily="2" charset="2"/>
              <a:buNone/>
              <a:defRPr/>
            </a:pPr>
            <a:endParaRPr lang="en-US" b="1" dirty="0">
              <a:solidFill>
                <a:schemeClr val="tx2"/>
              </a:solidFill>
              <a:latin typeface="Arial" charset="0"/>
            </a:endParaRPr>
          </a:p>
          <a:p>
            <a:pPr marL="914400" lvl="1" indent="-457200" algn="l">
              <a:buFont typeface="Wingdings" pitchFamily="2" charset="2"/>
              <a:buChar char="Ø"/>
              <a:defRPr/>
            </a:pPr>
            <a:endParaRPr lang="en-US" b="1" dirty="0">
              <a:solidFill>
                <a:schemeClr val="tx2"/>
              </a:solidFill>
              <a:latin typeface="Arial" charset="0"/>
            </a:endParaRPr>
          </a:p>
          <a:p>
            <a:pPr marL="914400" lvl="1" indent="-457200" algn="l">
              <a:buFont typeface="Wingdings" pitchFamily="2" charset="2"/>
              <a:buChar char="Ø"/>
              <a:defRPr/>
            </a:pPr>
            <a:endParaRPr lang="en-US" b="1" dirty="0">
              <a:solidFill>
                <a:schemeClr val="tx2"/>
              </a:solidFill>
              <a:latin typeface="Arial" charset="0"/>
            </a:endParaRPr>
          </a:p>
          <a:p>
            <a:pPr marL="914400" lvl="1" indent="-457200" algn="l">
              <a:buFont typeface="Wingdings" pitchFamily="2" charset="2"/>
              <a:buChar char="Ø"/>
              <a:defRPr/>
            </a:pPr>
            <a:endParaRPr lang="en-US" b="1" dirty="0">
              <a:solidFill>
                <a:schemeClr val="tx2"/>
              </a:solidFill>
              <a:latin typeface="Arial" charset="0"/>
            </a:endParaRPr>
          </a:p>
          <a:p>
            <a:pPr marL="914400" lvl="1" indent="-457200" algn="l">
              <a:buFont typeface="Wingdings" pitchFamily="2" charset="2"/>
              <a:buChar char="Ø"/>
              <a:defRPr/>
            </a:pPr>
            <a:endParaRPr lang="en-US" b="1" dirty="0">
              <a:solidFill>
                <a:schemeClr val="tx2"/>
              </a:solidFill>
              <a:latin typeface="Arial" charset="0"/>
            </a:endParaRPr>
          </a:p>
          <a:p>
            <a:pPr marL="914400" lvl="1" indent="-457200" algn="l">
              <a:buFont typeface="Wingdings" pitchFamily="2" charset="2"/>
              <a:buChar char="Ø"/>
              <a:defRPr/>
            </a:pPr>
            <a:endParaRPr lang="en-US" b="1" dirty="0">
              <a:solidFill>
                <a:schemeClr val="tx2"/>
              </a:solidFill>
              <a:latin typeface="Arial" charset="0"/>
            </a:endParaRPr>
          </a:p>
          <a:p>
            <a:pPr marL="914400" lvl="1" indent="-457200" algn="l">
              <a:buFont typeface="Wingdings" pitchFamily="2" charset="2"/>
              <a:buChar char="Ø"/>
              <a:defRPr/>
            </a:pPr>
            <a:endParaRPr lang="en-US" b="1" dirty="0">
              <a:solidFill>
                <a:schemeClr val="tx2"/>
              </a:solidFill>
              <a:latin typeface="Arial" charset="0"/>
            </a:endParaRPr>
          </a:p>
          <a:p>
            <a:pPr marL="914400" lvl="1" indent="-457200" algn="l">
              <a:buFont typeface="Wingdings" pitchFamily="2" charset="2"/>
              <a:buNone/>
              <a:defRPr/>
            </a:pPr>
            <a:endParaRPr lang="en-US" b="1" dirty="0">
              <a:solidFill>
                <a:schemeClr val="tx2"/>
              </a:solidFill>
              <a:latin typeface="Arial"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415199528"/>
              </p:ext>
            </p:extLst>
          </p:nvPr>
        </p:nvGraphicFramePr>
        <p:xfrm>
          <a:off x="1979712" y="2204864"/>
          <a:ext cx="6277986"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2"/>
          <p:cNvSpPr>
            <a:spLocks noGrp="1" noChangeArrowheads="1"/>
          </p:cNvSpPr>
          <p:nvPr>
            <p:ph type="title"/>
          </p:nvPr>
        </p:nvSpPr>
        <p:spPr>
          <a:xfrm>
            <a:off x="900113" y="148309"/>
            <a:ext cx="8050212" cy="760411"/>
          </a:xfrm>
        </p:spPr>
        <p:txBody>
          <a:bodyPr/>
          <a:lstStyle/>
          <a:p>
            <a:pPr marL="514350" indent="-514350" eaLnBrk="1" hangingPunct="1">
              <a:buFont typeface="+mj-lt"/>
              <a:buAutoNum type="arabicPeriod" startAt="2"/>
            </a:pPr>
            <a:r>
              <a:rPr lang="en-US" sz="2600" dirty="0">
                <a:solidFill>
                  <a:srgbClr val="008000"/>
                </a:solidFill>
              </a:rPr>
              <a:t>List and discuss important factors that determine hay and silage quality.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1042988" y="1117600"/>
            <a:ext cx="7620000" cy="5138738"/>
          </a:xfrm>
          <a:prstGeom prst="rect">
            <a:avLst/>
          </a:prstGeom>
          <a:noFill/>
          <a:ln w="9525">
            <a:noFill/>
            <a:miter lim="800000"/>
            <a:headEnd/>
            <a:tailEnd/>
          </a:ln>
        </p:spPr>
        <p:txBody>
          <a:bodyPr>
            <a:spAutoFit/>
          </a:bodyPr>
          <a:lstStyle/>
          <a:p>
            <a:pPr marL="457200" indent="-457200" algn="l">
              <a:defRPr/>
            </a:pPr>
            <a:r>
              <a:rPr lang="en-US" sz="2800" b="1" dirty="0">
                <a:solidFill>
                  <a:srgbClr val="008000"/>
                </a:solidFill>
                <a:latin typeface="+mn-lt"/>
              </a:rPr>
              <a:t>Factors affecting forage quality</a:t>
            </a:r>
          </a:p>
          <a:p>
            <a:pPr marL="457200" indent="-457200" algn="l">
              <a:buClr>
                <a:srgbClr val="008000"/>
              </a:buClr>
              <a:buSzPct val="150000"/>
              <a:buFont typeface="Arial" pitchFamily="34" charset="0"/>
              <a:buChar char="•"/>
              <a:defRPr/>
            </a:pPr>
            <a:r>
              <a:rPr lang="en-US" b="1" dirty="0">
                <a:solidFill>
                  <a:srgbClr val="008000"/>
                </a:solidFill>
                <a:latin typeface="Arial" charset="0"/>
              </a:rPr>
              <a:t>Fertilization</a:t>
            </a:r>
          </a:p>
          <a:p>
            <a:pPr marL="914400" lvl="1" indent="-457200" algn="l">
              <a:buFont typeface="Wingdings" pitchFamily="2" charset="2"/>
              <a:buChar char="Ø"/>
              <a:defRPr/>
            </a:pPr>
            <a:r>
              <a:rPr lang="en-US" b="1" dirty="0">
                <a:solidFill>
                  <a:srgbClr val="008000"/>
                </a:solidFill>
                <a:latin typeface="Arial" charset="0"/>
              </a:rPr>
              <a:t>Most important for grasses; N fertilization increases yield and crude protein (%N*6.25).</a:t>
            </a:r>
          </a:p>
          <a:p>
            <a:pPr marL="457200" indent="-457200" algn="l">
              <a:buClr>
                <a:srgbClr val="008000"/>
              </a:buClr>
              <a:buSzPct val="150000"/>
              <a:buFont typeface="Arial" pitchFamily="34" charset="0"/>
              <a:buChar char="•"/>
              <a:defRPr/>
            </a:pPr>
            <a:r>
              <a:rPr lang="en-US" b="1" dirty="0">
                <a:solidFill>
                  <a:srgbClr val="008000"/>
                </a:solidFill>
                <a:latin typeface="Arial" charset="0"/>
              </a:rPr>
              <a:t>Harvesting and storage techniques</a:t>
            </a:r>
          </a:p>
          <a:p>
            <a:pPr marL="914400" lvl="1" indent="-457200" algn="l">
              <a:buFont typeface="Wingdings" pitchFamily="2" charset="2"/>
              <a:buChar char="Ø"/>
              <a:defRPr/>
            </a:pPr>
            <a:r>
              <a:rPr lang="en-US" b="1" dirty="0">
                <a:solidFill>
                  <a:srgbClr val="008000"/>
                </a:solidFill>
                <a:latin typeface="Arial" charset="0"/>
              </a:rPr>
              <a:t>Field losses include rain damage, leaf loss, and plant respiration.</a:t>
            </a:r>
          </a:p>
          <a:p>
            <a:pPr marL="914400" lvl="1" indent="-457200" algn="l">
              <a:buFont typeface="Wingdings" pitchFamily="2" charset="2"/>
              <a:buChar char="Ø"/>
              <a:defRPr/>
            </a:pPr>
            <a:r>
              <a:rPr lang="en-US" b="1" dirty="0">
                <a:solidFill>
                  <a:srgbClr val="008000"/>
                </a:solidFill>
                <a:latin typeface="Arial" charset="0"/>
              </a:rPr>
              <a:t> Storage losses to uncovered bales can be 40%.</a:t>
            </a:r>
          </a:p>
          <a:p>
            <a:pPr marL="457200" indent="-457200" algn="l">
              <a:buClr>
                <a:srgbClr val="008000"/>
              </a:buClr>
              <a:buSzPct val="150000"/>
              <a:buFont typeface="Arial" pitchFamily="34" charset="0"/>
              <a:buChar char="•"/>
              <a:defRPr/>
            </a:pPr>
            <a:r>
              <a:rPr lang="en-US" b="1" dirty="0">
                <a:solidFill>
                  <a:srgbClr val="008000"/>
                </a:solidFill>
                <a:latin typeface="Arial" charset="0"/>
              </a:rPr>
              <a:t>Foreign material</a:t>
            </a:r>
          </a:p>
          <a:p>
            <a:pPr marL="914400" lvl="1" indent="-457200" algn="l">
              <a:buFont typeface="Wingdings" pitchFamily="2" charset="2"/>
              <a:buChar char="Ø"/>
              <a:defRPr/>
            </a:pPr>
            <a:r>
              <a:rPr lang="en-US" b="1" dirty="0">
                <a:solidFill>
                  <a:srgbClr val="008000"/>
                </a:solidFill>
                <a:latin typeface="Arial" charset="0"/>
              </a:rPr>
              <a:t>Dirt, weeds, wire and straw are all considered foreign material.</a:t>
            </a:r>
          </a:p>
          <a:p>
            <a:pPr marL="914400" lvl="1" indent="-457200" algn="l">
              <a:buFont typeface="Wingdings" pitchFamily="2" charset="2"/>
              <a:buChar char="Ø"/>
              <a:defRPr/>
            </a:pPr>
            <a:r>
              <a:rPr lang="en-US" b="1" dirty="0">
                <a:solidFill>
                  <a:srgbClr val="008000"/>
                </a:solidFill>
                <a:latin typeface="Arial" charset="0"/>
              </a:rPr>
              <a:t>High quality hay will have little to no foreign material.</a:t>
            </a:r>
          </a:p>
          <a:p>
            <a:pPr marL="457200" indent="-457200" algn="l">
              <a:buClr>
                <a:srgbClr val="008000"/>
              </a:buClr>
              <a:buSzPct val="150000"/>
              <a:buFont typeface="Arial" pitchFamily="34" charset="0"/>
              <a:buChar char="•"/>
              <a:defRPr/>
            </a:pPr>
            <a:r>
              <a:rPr lang="en-US" b="1" dirty="0" err="1">
                <a:solidFill>
                  <a:srgbClr val="008000"/>
                </a:solidFill>
                <a:latin typeface="Arial" charset="0"/>
              </a:rPr>
              <a:t>Antiquality</a:t>
            </a:r>
            <a:r>
              <a:rPr lang="en-US" b="1" dirty="0">
                <a:solidFill>
                  <a:srgbClr val="008000"/>
                </a:solidFill>
                <a:latin typeface="Arial" charset="0"/>
              </a:rPr>
              <a:t> factors</a:t>
            </a:r>
          </a:p>
          <a:p>
            <a:pPr marL="914400" lvl="1" indent="-457200" algn="l">
              <a:buFont typeface="Wingdings" pitchFamily="2" charset="2"/>
              <a:buChar char="Ø"/>
              <a:defRPr/>
            </a:pPr>
            <a:r>
              <a:rPr lang="en-US" b="1" dirty="0">
                <a:solidFill>
                  <a:srgbClr val="008000"/>
                </a:solidFill>
                <a:latin typeface="Arial" charset="0"/>
              </a:rPr>
              <a:t>High quality forages should be free of antiquality factors that discourage animal consumption.</a:t>
            </a:r>
          </a:p>
          <a:p>
            <a:pPr marL="914400" lvl="1" indent="-457200" algn="l">
              <a:buFont typeface="Wingdings" pitchFamily="2" charset="2"/>
              <a:buChar char="Ø"/>
              <a:defRPr/>
            </a:pPr>
            <a:r>
              <a:rPr lang="en-US" b="1" dirty="0">
                <a:solidFill>
                  <a:srgbClr val="008000"/>
                </a:solidFill>
                <a:latin typeface="Arial" charset="0"/>
              </a:rPr>
              <a:t>Can be chemical (toxins) or physical (thorns).</a:t>
            </a:r>
          </a:p>
        </p:txBody>
      </p:sp>
      <p:sp>
        <p:nvSpPr>
          <p:cNvPr id="6" name="Rectangle 2"/>
          <p:cNvSpPr>
            <a:spLocks noGrp="1" noChangeArrowheads="1"/>
          </p:cNvSpPr>
          <p:nvPr>
            <p:ph type="title"/>
          </p:nvPr>
        </p:nvSpPr>
        <p:spPr>
          <a:xfrm>
            <a:off x="900113" y="148309"/>
            <a:ext cx="8050212" cy="760411"/>
          </a:xfrm>
        </p:spPr>
        <p:txBody>
          <a:bodyPr/>
          <a:lstStyle/>
          <a:p>
            <a:pPr marL="514350" indent="-514350" eaLnBrk="1" hangingPunct="1">
              <a:buFont typeface="+mj-lt"/>
              <a:buAutoNum type="arabicPeriod" startAt="2"/>
            </a:pPr>
            <a:r>
              <a:rPr lang="en-US" sz="2600" dirty="0">
                <a:solidFill>
                  <a:srgbClr val="008000"/>
                </a:solidFill>
              </a:rPr>
              <a:t>List and discuss important factors that determine hay and silage quality.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362200" y="152400"/>
            <a:ext cx="4800600" cy="533400"/>
          </a:xfrm>
          <a:prstGeom prst="rect">
            <a:avLst/>
          </a:prstGeom>
          <a:noFill/>
          <a:ln w="9525">
            <a:noFill/>
            <a:miter lim="800000"/>
            <a:headEnd/>
            <a:tailEnd/>
          </a:ln>
        </p:spPr>
        <p:txBody>
          <a:bodyPr/>
          <a:lstStyle/>
          <a:p>
            <a:pPr>
              <a:lnSpc>
                <a:spcPct val="90000"/>
              </a:lnSpc>
            </a:pPr>
            <a:endParaRPr lang="zh-CN" altLang="en-US" sz="3600" b="1">
              <a:solidFill>
                <a:schemeClr val="bg2"/>
              </a:solidFill>
              <a:latin typeface="Times New Roman" pitchFamily="18" charset="0"/>
            </a:endParaRPr>
          </a:p>
        </p:txBody>
      </p:sp>
      <p:sp>
        <p:nvSpPr>
          <p:cNvPr id="18436" name="Rectangle 4"/>
          <p:cNvSpPr>
            <a:spLocks noGrp="1" noChangeArrowheads="1"/>
          </p:cNvSpPr>
          <p:nvPr>
            <p:ph sz="half" idx="1"/>
          </p:nvPr>
        </p:nvSpPr>
        <p:spPr>
          <a:xfrm>
            <a:off x="900113" y="1052736"/>
            <a:ext cx="4914900" cy="2971800"/>
          </a:xfrm>
        </p:spPr>
        <p:txBody>
          <a:bodyPr/>
          <a:lstStyle/>
          <a:p>
            <a:pPr eaLnBrk="1" hangingPunct="1">
              <a:lnSpc>
                <a:spcPct val="90000"/>
              </a:lnSpc>
              <a:buClr>
                <a:srgbClr val="008000"/>
              </a:buClr>
              <a:buSzPct val="150000"/>
              <a:buFont typeface="Wingdings" pitchFamily="2" charset="2"/>
              <a:buNone/>
            </a:pPr>
            <a:r>
              <a:rPr lang="en-US" altLang="zh-CN" b="1" dirty="0">
                <a:solidFill>
                  <a:srgbClr val="008000"/>
                </a:solidFill>
                <a:ea typeface="宋体" pitchFamily="2" charset="-122"/>
              </a:rPr>
              <a:t>Managing for high quality:</a:t>
            </a:r>
            <a:endParaRPr lang="en-US" b="1" dirty="0">
              <a:solidFill>
                <a:srgbClr val="008000"/>
              </a:solidFill>
            </a:endParaRPr>
          </a:p>
          <a:p>
            <a:pPr eaLnBrk="1" hangingPunct="1">
              <a:lnSpc>
                <a:spcPct val="90000"/>
              </a:lnSpc>
              <a:buClr>
                <a:srgbClr val="008000"/>
              </a:buClr>
              <a:buSzPct val="150000"/>
              <a:buFontTx/>
              <a:buChar char="•"/>
            </a:pPr>
            <a:r>
              <a:rPr lang="en-US" sz="2400" dirty="0">
                <a:solidFill>
                  <a:srgbClr val="008000"/>
                </a:solidFill>
              </a:rPr>
              <a:t>Choose adapted species.</a:t>
            </a:r>
          </a:p>
          <a:p>
            <a:pPr eaLnBrk="1" hangingPunct="1">
              <a:lnSpc>
                <a:spcPct val="90000"/>
              </a:lnSpc>
              <a:buClr>
                <a:srgbClr val="008000"/>
              </a:buClr>
              <a:buSzPct val="150000"/>
              <a:buFontTx/>
              <a:buChar char="•"/>
            </a:pPr>
            <a:r>
              <a:rPr lang="en-US" sz="2400" dirty="0">
                <a:solidFill>
                  <a:srgbClr val="008000"/>
                </a:solidFill>
              </a:rPr>
              <a:t>Include legumes.</a:t>
            </a:r>
          </a:p>
          <a:p>
            <a:pPr eaLnBrk="1" hangingPunct="1">
              <a:lnSpc>
                <a:spcPct val="90000"/>
              </a:lnSpc>
              <a:buClr>
                <a:srgbClr val="008000"/>
              </a:buClr>
              <a:buSzPct val="150000"/>
              <a:buFontTx/>
              <a:buChar char="•"/>
            </a:pPr>
            <a:r>
              <a:rPr lang="en-US" sz="2400" dirty="0">
                <a:solidFill>
                  <a:srgbClr val="008000"/>
                </a:solidFill>
              </a:rPr>
              <a:t>Fertilize and control pests.</a:t>
            </a:r>
          </a:p>
          <a:p>
            <a:pPr eaLnBrk="1" hangingPunct="1">
              <a:lnSpc>
                <a:spcPct val="90000"/>
              </a:lnSpc>
              <a:buClr>
                <a:srgbClr val="008000"/>
              </a:buClr>
              <a:buSzPct val="150000"/>
              <a:buFontTx/>
              <a:buChar char="•"/>
            </a:pPr>
            <a:r>
              <a:rPr lang="en-US" sz="2400" dirty="0">
                <a:solidFill>
                  <a:srgbClr val="008000"/>
                </a:solidFill>
              </a:rPr>
              <a:t>Harvest at early maturity stage.</a:t>
            </a:r>
          </a:p>
          <a:p>
            <a:pPr eaLnBrk="1" hangingPunct="1">
              <a:lnSpc>
                <a:spcPct val="90000"/>
              </a:lnSpc>
              <a:buClr>
                <a:srgbClr val="008000"/>
              </a:buClr>
              <a:buSzPct val="150000"/>
              <a:buFontTx/>
              <a:buChar char="•"/>
            </a:pPr>
            <a:r>
              <a:rPr lang="en-US" sz="2400" dirty="0">
                <a:solidFill>
                  <a:srgbClr val="008000"/>
                </a:solidFill>
              </a:rPr>
              <a:t>Protect from deterioration.</a:t>
            </a:r>
          </a:p>
          <a:p>
            <a:pPr eaLnBrk="1" hangingPunct="1">
              <a:lnSpc>
                <a:spcPct val="90000"/>
              </a:lnSpc>
              <a:buClr>
                <a:srgbClr val="008000"/>
              </a:buClr>
              <a:buSzPct val="150000"/>
              <a:buFontTx/>
              <a:buChar char="•"/>
            </a:pPr>
            <a:r>
              <a:rPr lang="en-US" sz="2400" dirty="0">
                <a:solidFill>
                  <a:srgbClr val="008000"/>
                </a:solidFill>
              </a:rPr>
              <a:t>Allow adequate re-growth time.</a:t>
            </a:r>
          </a:p>
        </p:txBody>
      </p:sp>
      <p:sp>
        <p:nvSpPr>
          <p:cNvPr id="18437" name="Text Box 5"/>
          <p:cNvSpPr txBox="1">
            <a:spLocks noChangeArrowheads="1"/>
          </p:cNvSpPr>
          <p:nvPr/>
        </p:nvSpPr>
        <p:spPr bwMode="auto">
          <a:xfrm>
            <a:off x="1116013" y="5157788"/>
            <a:ext cx="7772400" cy="396875"/>
          </a:xfrm>
          <a:prstGeom prst="rect">
            <a:avLst/>
          </a:prstGeom>
          <a:noFill/>
          <a:ln w="9525">
            <a:noFill/>
            <a:miter lim="800000"/>
            <a:headEnd/>
            <a:tailEnd/>
          </a:ln>
        </p:spPr>
        <p:txBody>
          <a:bodyPr>
            <a:spAutoFit/>
          </a:bodyPr>
          <a:lstStyle/>
          <a:p>
            <a:pPr algn="l"/>
            <a:r>
              <a:rPr lang="en-US" b="1">
                <a:solidFill>
                  <a:srgbClr val="CF19C2"/>
                </a:solidFill>
                <a:latin typeface="Arial" charset="0"/>
              </a:rPr>
              <a:t>Timely operations are key to successful farming and ranching.</a:t>
            </a:r>
          </a:p>
        </p:txBody>
      </p:sp>
      <p:pic>
        <p:nvPicPr>
          <p:cNvPr id="18438" name="Picture 6" descr="H:\My Pictures\swather-02.jpg"/>
          <p:cNvPicPr>
            <a:picLocks noChangeAspect="1" noChangeArrowheads="1"/>
          </p:cNvPicPr>
          <p:nvPr/>
        </p:nvPicPr>
        <p:blipFill>
          <a:blip r:embed="rId2" cstate="print"/>
          <a:srcRect/>
          <a:stretch>
            <a:fillRect/>
          </a:stretch>
        </p:blipFill>
        <p:spPr bwMode="auto">
          <a:xfrm>
            <a:off x="5579491" y="1340768"/>
            <a:ext cx="3529013" cy="2535238"/>
          </a:xfrm>
          <a:prstGeom prst="rect">
            <a:avLst/>
          </a:prstGeom>
          <a:noFill/>
          <a:ln w="9525">
            <a:noFill/>
            <a:miter lim="800000"/>
            <a:headEnd/>
            <a:tailEnd/>
          </a:ln>
        </p:spPr>
      </p:pic>
      <p:sp>
        <p:nvSpPr>
          <p:cNvPr id="9" name="Rectangle 2"/>
          <p:cNvSpPr>
            <a:spLocks noGrp="1" noChangeArrowheads="1"/>
          </p:cNvSpPr>
          <p:nvPr>
            <p:ph type="title"/>
          </p:nvPr>
        </p:nvSpPr>
        <p:spPr>
          <a:xfrm>
            <a:off x="900113" y="148309"/>
            <a:ext cx="8050212" cy="760411"/>
          </a:xfrm>
        </p:spPr>
        <p:txBody>
          <a:bodyPr/>
          <a:lstStyle/>
          <a:p>
            <a:pPr marL="514350" indent="-514350" eaLnBrk="1" hangingPunct="1">
              <a:buFont typeface="+mj-lt"/>
              <a:buAutoNum type="arabicPeriod" startAt="2"/>
            </a:pPr>
            <a:r>
              <a:rPr lang="en-US" sz="2600" dirty="0">
                <a:solidFill>
                  <a:srgbClr val="008000"/>
                </a:solidFill>
              </a:rPr>
              <a:t>List and discuss important factors that determine hay and silage quality.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00113" y="144016"/>
            <a:ext cx="8001000" cy="476672"/>
          </a:xfrm>
        </p:spPr>
        <p:txBody>
          <a:bodyPr/>
          <a:lstStyle/>
          <a:p>
            <a:pPr marL="514350" indent="-514350">
              <a:buFont typeface="+mj-lt"/>
              <a:buAutoNum type="arabicPeriod" startAt="3"/>
            </a:pPr>
            <a:r>
              <a:rPr lang="en-US" sz="2600" dirty="0">
                <a:solidFill>
                  <a:srgbClr val="008000"/>
                </a:solidFill>
              </a:rPr>
              <a:t>List and define the components of forage.</a:t>
            </a:r>
            <a:endParaRPr lang="en-US" sz="2600" dirty="0"/>
          </a:p>
        </p:txBody>
      </p:sp>
      <p:sp>
        <p:nvSpPr>
          <p:cNvPr id="19459" name="Content Placeholder 2"/>
          <p:cNvSpPr>
            <a:spLocks noGrp="1"/>
          </p:cNvSpPr>
          <p:nvPr>
            <p:ph idx="1"/>
          </p:nvPr>
        </p:nvSpPr>
        <p:spPr>
          <a:xfrm>
            <a:off x="963488" y="764704"/>
            <a:ext cx="8001000" cy="4724400"/>
          </a:xfrm>
        </p:spPr>
        <p:txBody>
          <a:bodyPr/>
          <a:lstStyle/>
          <a:p>
            <a:pPr>
              <a:buClr>
                <a:srgbClr val="008000"/>
              </a:buClr>
            </a:pPr>
            <a:r>
              <a:rPr lang="en-US" dirty="0">
                <a:solidFill>
                  <a:srgbClr val="008000"/>
                </a:solidFill>
              </a:rPr>
              <a:t>Nutrients for livestock production include:</a:t>
            </a:r>
          </a:p>
          <a:p>
            <a:pPr lvl="1">
              <a:buClr>
                <a:srgbClr val="008000"/>
              </a:buClr>
            </a:pPr>
            <a:r>
              <a:rPr lang="en-US" sz="2800" dirty="0">
                <a:solidFill>
                  <a:srgbClr val="008000"/>
                </a:solidFill>
              </a:rPr>
              <a:t>Carbohydrates</a:t>
            </a:r>
          </a:p>
          <a:p>
            <a:pPr lvl="1">
              <a:buClr>
                <a:srgbClr val="008000"/>
              </a:buClr>
            </a:pPr>
            <a:r>
              <a:rPr lang="en-US" sz="2800" dirty="0">
                <a:solidFill>
                  <a:srgbClr val="008000"/>
                </a:solidFill>
              </a:rPr>
              <a:t>Fats</a:t>
            </a:r>
          </a:p>
          <a:p>
            <a:pPr lvl="1">
              <a:buClr>
                <a:srgbClr val="008000"/>
              </a:buClr>
            </a:pPr>
            <a:r>
              <a:rPr lang="en-US" sz="2800" dirty="0">
                <a:solidFill>
                  <a:srgbClr val="008000"/>
                </a:solidFill>
              </a:rPr>
              <a:t>Proteins</a:t>
            </a:r>
          </a:p>
          <a:p>
            <a:pPr lvl="1">
              <a:buClr>
                <a:srgbClr val="008000"/>
              </a:buClr>
            </a:pPr>
            <a:r>
              <a:rPr lang="en-US" sz="2800" dirty="0">
                <a:solidFill>
                  <a:srgbClr val="008000"/>
                </a:solidFill>
              </a:rPr>
              <a:t>Vitamins</a:t>
            </a:r>
          </a:p>
          <a:p>
            <a:pPr lvl="1">
              <a:buClr>
                <a:srgbClr val="008000"/>
              </a:buClr>
            </a:pPr>
            <a:r>
              <a:rPr lang="en-US" sz="2800" dirty="0">
                <a:solidFill>
                  <a:srgbClr val="008000"/>
                </a:solidFill>
              </a:rPr>
              <a:t>Minerals</a:t>
            </a:r>
          </a:p>
          <a:p>
            <a:pPr lvl="1">
              <a:buClr>
                <a:srgbClr val="008000"/>
              </a:buClr>
            </a:pPr>
            <a:r>
              <a:rPr lang="en-US" sz="2800" dirty="0">
                <a:solidFill>
                  <a:srgbClr val="008000"/>
                </a:solidFill>
              </a:rPr>
              <a:t>Water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963488" y="814387"/>
            <a:ext cx="8001000" cy="5229225"/>
          </a:xfrm>
        </p:spPr>
        <p:txBody>
          <a:bodyPr/>
          <a:lstStyle/>
          <a:p>
            <a:pPr>
              <a:buClr>
                <a:srgbClr val="008000"/>
              </a:buClr>
            </a:pPr>
            <a:r>
              <a:rPr lang="en-US" dirty="0">
                <a:solidFill>
                  <a:srgbClr val="008000"/>
                </a:solidFill>
              </a:rPr>
              <a:t>Carbohydrate and Fat </a:t>
            </a:r>
            <a:r>
              <a:rPr lang="en-US" dirty="0">
                <a:solidFill>
                  <a:srgbClr val="008000"/>
                </a:solidFill>
                <a:sym typeface="Wingdings" panose="05000000000000000000" pitchFamily="2" charset="2"/>
              </a:rPr>
              <a:t> Energy (calories)</a:t>
            </a:r>
            <a:endParaRPr lang="en-US" dirty="0">
              <a:solidFill>
                <a:srgbClr val="008000"/>
              </a:solidFill>
            </a:endParaRPr>
          </a:p>
          <a:p>
            <a:pPr lvl="1">
              <a:buClr>
                <a:srgbClr val="008000"/>
              </a:buClr>
            </a:pPr>
            <a:r>
              <a:rPr lang="en-US" sz="2600" dirty="0">
                <a:solidFill>
                  <a:srgbClr val="008000"/>
                </a:solidFill>
              </a:rPr>
              <a:t>Energy = the potential to do work</a:t>
            </a:r>
          </a:p>
          <a:p>
            <a:pPr lvl="1">
              <a:buClr>
                <a:srgbClr val="008000"/>
              </a:buClr>
            </a:pPr>
            <a:r>
              <a:rPr lang="en-US" sz="2600" dirty="0">
                <a:solidFill>
                  <a:srgbClr val="008000"/>
                </a:solidFill>
              </a:rPr>
              <a:t>Can be measured as calories, in the U.S., and the joule, in international areas</a:t>
            </a:r>
          </a:p>
          <a:p>
            <a:pPr lvl="1">
              <a:buClr>
                <a:srgbClr val="008000"/>
              </a:buClr>
            </a:pPr>
            <a:r>
              <a:rPr lang="en-US" sz="2600" dirty="0">
                <a:solidFill>
                  <a:srgbClr val="008000"/>
                </a:solidFill>
              </a:rPr>
              <a:t>One calorie is the heat required to raise the temperature of one gram of water from 16.5 ° to 17.5 ° C (1 calorie = 4.184 joules)</a:t>
            </a:r>
          </a:p>
          <a:p>
            <a:pPr>
              <a:buClr>
                <a:srgbClr val="008000"/>
              </a:buClr>
            </a:pPr>
            <a:r>
              <a:rPr lang="en-US" dirty="0">
                <a:solidFill>
                  <a:srgbClr val="008000"/>
                </a:solidFill>
              </a:rPr>
              <a:t>Livestock diets required a lot of energy and since one calorie is so small, kilocalorie and </a:t>
            </a:r>
            <a:r>
              <a:rPr lang="en-US" dirty="0" err="1">
                <a:solidFill>
                  <a:srgbClr val="008000"/>
                </a:solidFill>
              </a:rPr>
              <a:t>megacalorie</a:t>
            </a:r>
            <a:r>
              <a:rPr lang="en-US" dirty="0">
                <a:solidFill>
                  <a:srgbClr val="008000"/>
                </a:solidFill>
              </a:rPr>
              <a:t> are often used</a:t>
            </a:r>
          </a:p>
          <a:p>
            <a:pPr marL="914400" lvl="2" indent="0">
              <a:buClr>
                <a:srgbClr val="008000"/>
              </a:buClr>
              <a:buNone/>
            </a:pPr>
            <a:r>
              <a:rPr lang="en-US" sz="2600" dirty="0">
                <a:solidFill>
                  <a:srgbClr val="008000"/>
                </a:solidFill>
              </a:rPr>
              <a:t>1 kilocalorie = 1,000 calories</a:t>
            </a:r>
          </a:p>
          <a:p>
            <a:pPr marL="914400" lvl="2" indent="0">
              <a:buClr>
                <a:srgbClr val="008000"/>
              </a:buClr>
              <a:buNone/>
            </a:pPr>
            <a:r>
              <a:rPr lang="en-US" sz="2600" dirty="0">
                <a:solidFill>
                  <a:srgbClr val="008000"/>
                </a:solidFill>
              </a:rPr>
              <a:t>1 </a:t>
            </a:r>
            <a:r>
              <a:rPr lang="en-US" sz="2600" dirty="0" err="1">
                <a:solidFill>
                  <a:srgbClr val="008000"/>
                </a:solidFill>
              </a:rPr>
              <a:t>Mcal</a:t>
            </a:r>
            <a:r>
              <a:rPr lang="en-US" sz="2600" dirty="0">
                <a:solidFill>
                  <a:srgbClr val="008000"/>
                </a:solidFill>
              </a:rPr>
              <a:t> = 1,000 kcal or 1,000,000 calories</a:t>
            </a:r>
          </a:p>
          <a:p>
            <a:pPr>
              <a:buClr>
                <a:srgbClr val="008000"/>
              </a:buClr>
            </a:pPr>
            <a:endParaRPr lang="en-US" dirty="0">
              <a:solidFill>
                <a:srgbClr val="008000"/>
              </a:solidFill>
            </a:endParaRPr>
          </a:p>
        </p:txBody>
      </p:sp>
      <p:sp>
        <p:nvSpPr>
          <p:cNvPr id="6" name="Title 1"/>
          <p:cNvSpPr>
            <a:spLocks noGrp="1"/>
          </p:cNvSpPr>
          <p:nvPr>
            <p:ph type="title"/>
          </p:nvPr>
        </p:nvSpPr>
        <p:spPr>
          <a:xfrm>
            <a:off x="900113" y="144016"/>
            <a:ext cx="8001000" cy="476672"/>
          </a:xfrm>
        </p:spPr>
        <p:txBody>
          <a:bodyPr/>
          <a:lstStyle/>
          <a:p>
            <a:pPr marL="514350" indent="-514350">
              <a:buFont typeface="+mj-lt"/>
              <a:buAutoNum type="arabicPeriod" startAt="3"/>
            </a:pPr>
            <a:r>
              <a:rPr lang="en-US" sz="2600" dirty="0">
                <a:solidFill>
                  <a:srgbClr val="008000"/>
                </a:solidFill>
              </a:rPr>
              <a:t>List and define the components of forage.</a:t>
            </a:r>
            <a:endParaRPr 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963488" y="764704"/>
            <a:ext cx="8001000" cy="5227637"/>
          </a:xfrm>
        </p:spPr>
        <p:txBody>
          <a:bodyPr/>
          <a:lstStyle/>
          <a:p>
            <a:pPr>
              <a:buClr>
                <a:srgbClr val="008000"/>
              </a:buClr>
            </a:pPr>
            <a:r>
              <a:rPr lang="en-US" dirty="0">
                <a:solidFill>
                  <a:srgbClr val="008000"/>
                </a:solidFill>
              </a:rPr>
              <a:t>Energy (cont.)</a:t>
            </a:r>
          </a:p>
          <a:p>
            <a:pPr lvl="1">
              <a:buClr>
                <a:srgbClr val="008000"/>
              </a:buClr>
            </a:pPr>
            <a:r>
              <a:rPr lang="en-US" dirty="0">
                <a:solidFill>
                  <a:srgbClr val="008000"/>
                </a:solidFill>
              </a:rPr>
              <a:t>Can be measured as total or gross energy (GE)</a:t>
            </a:r>
          </a:p>
          <a:p>
            <a:pPr lvl="2">
              <a:buClr>
                <a:srgbClr val="008000"/>
              </a:buClr>
            </a:pPr>
            <a:r>
              <a:rPr lang="en-US" sz="2400" dirty="0">
                <a:solidFill>
                  <a:srgbClr val="008000"/>
                </a:solidFill>
              </a:rPr>
              <a:t>Often the energy available for work is measured as digestible energy (DE)</a:t>
            </a:r>
          </a:p>
          <a:p>
            <a:pPr marL="1371600" lvl="3">
              <a:buClr>
                <a:srgbClr val="008000"/>
              </a:buClr>
            </a:pPr>
            <a:r>
              <a:rPr lang="en-US" sz="2000" dirty="0">
                <a:solidFill>
                  <a:srgbClr val="008000"/>
                </a:solidFill>
              </a:rPr>
              <a:t>Calculated after the energy lost in feces is subtracted</a:t>
            </a:r>
          </a:p>
          <a:p>
            <a:pPr marL="1371600" lvl="3">
              <a:buClr>
                <a:srgbClr val="008000"/>
              </a:buClr>
            </a:pPr>
            <a:r>
              <a:rPr lang="en-US" sz="2000" dirty="0">
                <a:solidFill>
                  <a:srgbClr val="008000"/>
                </a:solidFill>
              </a:rPr>
              <a:t>Can be expressed as an amount (kcal/g) or a % of GE</a:t>
            </a:r>
          </a:p>
          <a:p>
            <a:pPr marL="1371600" lvl="3">
              <a:buClr>
                <a:srgbClr val="008000"/>
              </a:buClr>
            </a:pPr>
            <a:r>
              <a:rPr lang="en-US" sz="2000" dirty="0">
                <a:solidFill>
                  <a:srgbClr val="008000"/>
                </a:solidFill>
              </a:rPr>
              <a:t>Carbohydrates have 4.2 kcal/g of energy, fat has 9.4 kcal/g and protein has 5.6 kcal/g</a:t>
            </a:r>
          </a:p>
          <a:p>
            <a:pPr marL="1371600" lvl="3">
              <a:buClr>
                <a:srgbClr val="008000"/>
              </a:buClr>
            </a:pPr>
            <a:r>
              <a:rPr lang="en-US" sz="2000" dirty="0">
                <a:solidFill>
                  <a:srgbClr val="008000"/>
                </a:solidFill>
              </a:rPr>
              <a:t>Total digestible nutrients (TDN) can be calculated by total the digestible crude protein, digestible carbohydrates and 2.25 times digestible crude fat.</a:t>
            </a:r>
          </a:p>
          <a:p>
            <a:pPr lvl="2">
              <a:buClr>
                <a:srgbClr val="008000"/>
              </a:buClr>
            </a:pPr>
            <a:r>
              <a:rPr lang="en-US" dirty="0">
                <a:solidFill>
                  <a:srgbClr val="008000"/>
                </a:solidFill>
              </a:rPr>
              <a:t>TDN is a commonly used measurement but not recommended as the best for ruminant animals because of microorganisms in the rumen</a:t>
            </a:r>
          </a:p>
        </p:txBody>
      </p:sp>
      <p:sp>
        <p:nvSpPr>
          <p:cNvPr id="6" name="Title 1"/>
          <p:cNvSpPr>
            <a:spLocks noGrp="1"/>
          </p:cNvSpPr>
          <p:nvPr>
            <p:ph type="title"/>
          </p:nvPr>
        </p:nvSpPr>
        <p:spPr>
          <a:xfrm>
            <a:off x="900113" y="144016"/>
            <a:ext cx="8001000" cy="476672"/>
          </a:xfrm>
        </p:spPr>
        <p:txBody>
          <a:bodyPr/>
          <a:lstStyle/>
          <a:p>
            <a:pPr marL="514350" indent="-514350">
              <a:buFont typeface="+mj-lt"/>
              <a:buAutoNum type="arabicPeriod" startAt="3"/>
            </a:pPr>
            <a:r>
              <a:rPr lang="en-US" sz="2600" dirty="0">
                <a:solidFill>
                  <a:srgbClr val="008000"/>
                </a:solidFill>
              </a:rPr>
              <a:t>List and define the components of forage.</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001000" cy="533400"/>
          </a:xfrm>
        </p:spPr>
        <p:txBody>
          <a:bodyPr/>
          <a:lstStyle/>
          <a:p>
            <a:pPr eaLnBrk="1" hangingPunct="1"/>
            <a:r>
              <a:rPr lang="en-US" sz="3200" dirty="0">
                <a:solidFill>
                  <a:srgbClr val="008000"/>
                </a:solidFill>
                <a:cs typeface="Times New Roman" pitchFamily="18" charset="0"/>
              </a:rPr>
              <a:t>Overview</a:t>
            </a:r>
          </a:p>
        </p:txBody>
      </p:sp>
      <p:sp>
        <p:nvSpPr>
          <p:cNvPr id="5123" name="Rectangle 3"/>
          <p:cNvSpPr>
            <a:spLocks noGrp="1" noChangeArrowheads="1"/>
          </p:cNvSpPr>
          <p:nvPr>
            <p:ph idx="1"/>
          </p:nvPr>
        </p:nvSpPr>
        <p:spPr>
          <a:xfrm>
            <a:off x="539750" y="762000"/>
            <a:ext cx="8640763" cy="3124200"/>
          </a:xfrm>
        </p:spPr>
        <p:txBody>
          <a:bodyPr/>
          <a:lstStyle/>
          <a:p>
            <a:pPr lvl="1">
              <a:buSzPct val="150000"/>
              <a:buFontTx/>
              <a:buNone/>
            </a:pPr>
            <a:r>
              <a:rPr lang="en-US" u="sng" dirty="0">
                <a:solidFill>
                  <a:srgbClr val="008000"/>
                </a:solidFill>
                <a:cs typeface="Times New Roman" pitchFamily="18" charset="0"/>
              </a:rPr>
              <a:t>Purpose</a:t>
            </a:r>
            <a:r>
              <a:rPr lang="en-US" dirty="0">
                <a:solidFill>
                  <a:srgbClr val="008000"/>
                </a:solidFill>
                <a:cs typeface="Times New Roman" pitchFamily="18" charset="0"/>
              </a:rPr>
              <a:t>: to help students understand that the quality of forages directly influences the animal and their products. </a:t>
            </a:r>
          </a:p>
          <a:p>
            <a:pPr eaLnBrk="1" hangingPunct="1">
              <a:spcBef>
                <a:spcPct val="15000"/>
              </a:spcBef>
              <a:buClr>
                <a:srgbClr val="008000"/>
              </a:buClr>
            </a:pPr>
            <a:endParaRPr lang="en-US" b="1" dirty="0">
              <a:solidFill>
                <a:srgbClr val="008000"/>
              </a:solidFill>
            </a:endParaRPr>
          </a:p>
          <a:p>
            <a:pPr eaLnBrk="1" hangingPunct="1">
              <a:spcBef>
                <a:spcPct val="15000"/>
              </a:spcBef>
              <a:buClr>
                <a:srgbClr val="008000"/>
              </a:buClr>
            </a:pPr>
            <a:endParaRPr lang="en-US" b="1" dirty="0">
              <a:solidFill>
                <a:srgbClr val="008000"/>
              </a:solidFill>
            </a:endParaRPr>
          </a:p>
        </p:txBody>
      </p:sp>
      <p:pic>
        <p:nvPicPr>
          <p:cNvPr id="5124" name="Picture 21" descr="O:\CLASSES\CSS310\Chapter16-Quality\forage_quality.jpg"/>
          <p:cNvPicPr>
            <a:picLocks noChangeAspect="1" noChangeArrowheads="1"/>
          </p:cNvPicPr>
          <p:nvPr/>
        </p:nvPicPr>
        <p:blipFill>
          <a:blip r:embed="rId2" cstate="print"/>
          <a:srcRect/>
          <a:stretch>
            <a:fillRect/>
          </a:stretch>
        </p:blipFill>
        <p:spPr bwMode="auto">
          <a:xfrm>
            <a:off x="3276600" y="1773238"/>
            <a:ext cx="3527425" cy="43275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963488" y="764704"/>
            <a:ext cx="8001000" cy="5227637"/>
          </a:xfrm>
        </p:spPr>
        <p:txBody>
          <a:bodyPr/>
          <a:lstStyle/>
          <a:p>
            <a:pPr>
              <a:buClr>
                <a:srgbClr val="008000"/>
              </a:buClr>
            </a:pPr>
            <a:r>
              <a:rPr lang="en-US" dirty="0">
                <a:solidFill>
                  <a:srgbClr val="008000"/>
                </a:solidFill>
              </a:rPr>
              <a:t>Energy (cont.)</a:t>
            </a:r>
          </a:p>
          <a:p>
            <a:pPr lvl="1">
              <a:buClr>
                <a:srgbClr val="008000"/>
              </a:buClr>
            </a:pPr>
            <a:r>
              <a:rPr lang="en-US" dirty="0" err="1">
                <a:solidFill>
                  <a:srgbClr val="008000"/>
                </a:solidFill>
              </a:rPr>
              <a:t>Metabolizable</a:t>
            </a:r>
            <a:r>
              <a:rPr lang="en-US" dirty="0">
                <a:solidFill>
                  <a:srgbClr val="008000"/>
                </a:solidFill>
              </a:rPr>
              <a:t> energy (ME)</a:t>
            </a:r>
          </a:p>
          <a:p>
            <a:pPr lvl="2">
              <a:buClr>
                <a:srgbClr val="008000"/>
              </a:buClr>
            </a:pPr>
            <a:r>
              <a:rPr lang="en-US" sz="2200" dirty="0">
                <a:solidFill>
                  <a:srgbClr val="008000"/>
                </a:solidFill>
              </a:rPr>
              <a:t>Account for the 3-5% of energy that is lost in urine and 3-10% of the energy that is metabolized to methane that escapes from the rumen as eructated (belched) gases.</a:t>
            </a:r>
          </a:p>
          <a:p>
            <a:pPr lvl="2">
              <a:buClr>
                <a:srgbClr val="008000"/>
              </a:buClr>
            </a:pPr>
            <a:r>
              <a:rPr lang="en-US" sz="2200" dirty="0">
                <a:solidFill>
                  <a:srgbClr val="008000"/>
                </a:solidFill>
              </a:rPr>
              <a:t>Subtracting these losses from the DE leaves the ME</a:t>
            </a:r>
          </a:p>
          <a:p>
            <a:pPr lvl="2">
              <a:buClr>
                <a:srgbClr val="008000"/>
              </a:buClr>
            </a:pPr>
            <a:r>
              <a:rPr lang="en-US" sz="2200" dirty="0">
                <a:solidFill>
                  <a:srgbClr val="008000"/>
                </a:solidFill>
              </a:rPr>
              <a:t>DE is converted to ME by multiplying DE by 0.82</a:t>
            </a:r>
          </a:p>
          <a:p>
            <a:pPr lvl="1">
              <a:buClr>
                <a:srgbClr val="008000"/>
              </a:buClr>
            </a:pPr>
            <a:r>
              <a:rPr lang="en-US" dirty="0">
                <a:solidFill>
                  <a:srgbClr val="008000"/>
                </a:solidFill>
              </a:rPr>
              <a:t>Net energy (NE)</a:t>
            </a:r>
          </a:p>
          <a:p>
            <a:pPr lvl="2">
              <a:buClr>
                <a:srgbClr val="008000"/>
              </a:buClr>
            </a:pPr>
            <a:r>
              <a:rPr lang="en-US" sz="2200" dirty="0">
                <a:solidFill>
                  <a:srgbClr val="008000"/>
                </a:solidFill>
              </a:rPr>
              <a:t>The amount of energy available to the animal for maintaining bodily functions (</a:t>
            </a:r>
            <a:r>
              <a:rPr lang="en-US" sz="2200" dirty="0" err="1">
                <a:solidFill>
                  <a:srgbClr val="008000"/>
                </a:solidFill>
              </a:rPr>
              <a:t>Nem</a:t>
            </a:r>
            <a:r>
              <a:rPr lang="en-US" sz="2200" dirty="0">
                <a:solidFill>
                  <a:srgbClr val="008000"/>
                </a:solidFill>
              </a:rPr>
              <a:t>) and producing new products (</a:t>
            </a:r>
            <a:r>
              <a:rPr lang="en-US" sz="2200" dirty="0" err="1">
                <a:solidFill>
                  <a:srgbClr val="008000"/>
                </a:solidFill>
              </a:rPr>
              <a:t>NEp</a:t>
            </a:r>
            <a:r>
              <a:rPr lang="en-US" sz="2200" dirty="0">
                <a:solidFill>
                  <a:srgbClr val="008000"/>
                </a:solidFill>
              </a:rPr>
              <a:t>) after some energy is used to metabolize the consumed food</a:t>
            </a:r>
          </a:p>
          <a:p>
            <a:pPr lvl="3">
              <a:buClr>
                <a:srgbClr val="008000"/>
              </a:buClr>
            </a:pPr>
            <a:r>
              <a:rPr lang="en-US" sz="2000" dirty="0">
                <a:solidFill>
                  <a:srgbClr val="008000"/>
                </a:solidFill>
              </a:rPr>
              <a:t>New products also include growth (</a:t>
            </a:r>
            <a:r>
              <a:rPr lang="en-US" sz="2000" dirty="0" err="1">
                <a:solidFill>
                  <a:srgbClr val="008000"/>
                </a:solidFill>
              </a:rPr>
              <a:t>NEg</a:t>
            </a:r>
            <a:r>
              <a:rPr lang="en-US" sz="2000" dirty="0">
                <a:solidFill>
                  <a:srgbClr val="008000"/>
                </a:solidFill>
              </a:rPr>
              <a:t>), milk (</a:t>
            </a:r>
            <a:r>
              <a:rPr lang="en-US" sz="2000" dirty="0" err="1">
                <a:solidFill>
                  <a:srgbClr val="008000"/>
                </a:solidFill>
              </a:rPr>
              <a:t>NEl</a:t>
            </a:r>
            <a:r>
              <a:rPr lang="en-US" sz="2000" dirty="0">
                <a:solidFill>
                  <a:srgbClr val="008000"/>
                </a:solidFill>
              </a:rPr>
              <a:t>), and reproduction (</a:t>
            </a:r>
            <a:r>
              <a:rPr lang="en-US" sz="2000" dirty="0" err="1">
                <a:solidFill>
                  <a:srgbClr val="008000"/>
                </a:solidFill>
              </a:rPr>
              <a:t>NEy</a:t>
            </a:r>
            <a:r>
              <a:rPr lang="en-US" sz="2000" dirty="0">
                <a:solidFill>
                  <a:srgbClr val="008000"/>
                </a:solidFill>
              </a:rPr>
              <a:t>)</a:t>
            </a:r>
          </a:p>
        </p:txBody>
      </p:sp>
      <p:sp>
        <p:nvSpPr>
          <p:cNvPr id="6" name="Title 1"/>
          <p:cNvSpPr>
            <a:spLocks noGrp="1"/>
          </p:cNvSpPr>
          <p:nvPr>
            <p:ph type="title"/>
          </p:nvPr>
        </p:nvSpPr>
        <p:spPr>
          <a:xfrm>
            <a:off x="900113" y="144016"/>
            <a:ext cx="8001000" cy="476672"/>
          </a:xfrm>
        </p:spPr>
        <p:txBody>
          <a:bodyPr/>
          <a:lstStyle/>
          <a:p>
            <a:pPr marL="514350" indent="-514350">
              <a:buFont typeface="+mj-lt"/>
              <a:buAutoNum type="arabicPeriod" startAt="3"/>
            </a:pPr>
            <a:r>
              <a:rPr lang="en-US" sz="2600" dirty="0">
                <a:solidFill>
                  <a:srgbClr val="008000"/>
                </a:solidFill>
              </a:rPr>
              <a:t>List and define the components of forage.</a:t>
            </a:r>
            <a:endParaRPr lang="en-US"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963488" y="764704"/>
            <a:ext cx="8001000" cy="5227637"/>
          </a:xfrm>
        </p:spPr>
        <p:txBody>
          <a:bodyPr/>
          <a:lstStyle/>
          <a:p>
            <a:pPr>
              <a:buClr>
                <a:srgbClr val="008000"/>
              </a:buClr>
            </a:pPr>
            <a:r>
              <a:rPr lang="en-US" dirty="0">
                <a:solidFill>
                  <a:srgbClr val="008000"/>
                </a:solidFill>
              </a:rPr>
              <a:t>Protein</a:t>
            </a:r>
          </a:p>
          <a:p>
            <a:pPr lvl="1">
              <a:buClr>
                <a:srgbClr val="008000"/>
              </a:buClr>
            </a:pPr>
            <a:r>
              <a:rPr lang="en-US" dirty="0">
                <a:solidFill>
                  <a:srgbClr val="008000"/>
                </a:solidFill>
              </a:rPr>
              <a:t>Complex combinations of amino acids</a:t>
            </a:r>
          </a:p>
          <a:p>
            <a:pPr lvl="2">
              <a:buClr>
                <a:srgbClr val="008000"/>
              </a:buClr>
            </a:pPr>
            <a:r>
              <a:rPr lang="en-US" sz="2200" dirty="0">
                <a:solidFill>
                  <a:srgbClr val="008000"/>
                </a:solidFill>
              </a:rPr>
              <a:t>Amino acids are the building blocks of all cells and tissues including the blood, skeleton, vital organs, brain, muscles and skin</a:t>
            </a:r>
          </a:p>
          <a:p>
            <a:pPr lvl="1">
              <a:buClr>
                <a:srgbClr val="008000"/>
              </a:buClr>
            </a:pPr>
            <a:r>
              <a:rPr lang="en-US" dirty="0">
                <a:solidFill>
                  <a:srgbClr val="008000"/>
                </a:solidFill>
              </a:rPr>
              <a:t>Necessary for synthetic processes essential to life</a:t>
            </a:r>
          </a:p>
          <a:p>
            <a:pPr lvl="1">
              <a:buClr>
                <a:srgbClr val="008000"/>
              </a:buClr>
            </a:pPr>
            <a:r>
              <a:rPr lang="en-US" dirty="0">
                <a:solidFill>
                  <a:srgbClr val="008000"/>
                </a:solidFill>
              </a:rPr>
              <a:t>Forages are tested for crude protein, available protein, unavailable protein, adjusted crude protein and soluble protein</a:t>
            </a:r>
          </a:p>
          <a:p>
            <a:pPr lvl="2">
              <a:buClr>
                <a:srgbClr val="008000"/>
              </a:buClr>
            </a:pPr>
            <a:r>
              <a:rPr lang="en-US" sz="2200" dirty="0">
                <a:solidFill>
                  <a:srgbClr val="008000"/>
                </a:solidFill>
              </a:rPr>
              <a:t>Crude protein (CP) is the most often used expression</a:t>
            </a:r>
          </a:p>
        </p:txBody>
      </p:sp>
      <p:sp>
        <p:nvSpPr>
          <p:cNvPr id="6" name="Title 1"/>
          <p:cNvSpPr>
            <a:spLocks noGrp="1"/>
          </p:cNvSpPr>
          <p:nvPr>
            <p:ph type="title"/>
          </p:nvPr>
        </p:nvSpPr>
        <p:spPr>
          <a:xfrm>
            <a:off x="900113" y="144016"/>
            <a:ext cx="8001000" cy="476672"/>
          </a:xfrm>
        </p:spPr>
        <p:txBody>
          <a:bodyPr/>
          <a:lstStyle/>
          <a:p>
            <a:pPr marL="514350" indent="-514350">
              <a:buFont typeface="+mj-lt"/>
              <a:buAutoNum type="arabicPeriod" startAt="3"/>
            </a:pPr>
            <a:r>
              <a:rPr lang="en-US" sz="2600" dirty="0">
                <a:solidFill>
                  <a:srgbClr val="008000"/>
                </a:solidFill>
              </a:rPr>
              <a:t>List and define the components of forage.</a:t>
            </a:r>
            <a:endParaRPr lang="en-US"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963488" y="764704"/>
            <a:ext cx="8001000" cy="5227637"/>
          </a:xfrm>
        </p:spPr>
        <p:txBody>
          <a:bodyPr/>
          <a:lstStyle/>
          <a:p>
            <a:pPr>
              <a:buClr>
                <a:srgbClr val="008000"/>
              </a:buClr>
            </a:pPr>
            <a:r>
              <a:rPr lang="en-US" dirty="0">
                <a:solidFill>
                  <a:srgbClr val="008000"/>
                </a:solidFill>
              </a:rPr>
              <a:t>Minerals</a:t>
            </a:r>
          </a:p>
          <a:p>
            <a:pPr lvl="1">
              <a:buClr>
                <a:srgbClr val="008000"/>
              </a:buClr>
            </a:pPr>
            <a:r>
              <a:rPr lang="en-US" sz="2200" dirty="0">
                <a:solidFill>
                  <a:srgbClr val="008000"/>
                </a:solidFill>
              </a:rPr>
              <a:t>15 + minerals are categorized as either </a:t>
            </a:r>
            <a:r>
              <a:rPr lang="en-US" sz="2200" dirty="0" err="1">
                <a:solidFill>
                  <a:srgbClr val="008000"/>
                </a:solidFill>
              </a:rPr>
              <a:t>macrominerals</a:t>
            </a:r>
            <a:r>
              <a:rPr lang="en-US" sz="2200" dirty="0">
                <a:solidFill>
                  <a:srgbClr val="008000"/>
                </a:solidFill>
              </a:rPr>
              <a:t> or </a:t>
            </a:r>
            <a:r>
              <a:rPr lang="en-US" sz="2200" dirty="0" err="1">
                <a:solidFill>
                  <a:srgbClr val="008000"/>
                </a:solidFill>
              </a:rPr>
              <a:t>microminerals</a:t>
            </a:r>
            <a:endParaRPr lang="en-US" sz="2200" dirty="0">
              <a:solidFill>
                <a:srgbClr val="008000"/>
              </a:solidFill>
            </a:endParaRPr>
          </a:p>
          <a:p>
            <a:pPr lvl="2">
              <a:buClr>
                <a:srgbClr val="008000"/>
              </a:buClr>
            </a:pPr>
            <a:r>
              <a:rPr lang="en-US" sz="1800" dirty="0" err="1">
                <a:solidFill>
                  <a:srgbClr val="008000"/>
                </a:solidFill>
              </a:rPr>
              <a:t>Macrominerals</a:t>
            </a:r>
            <a:r>
              <a:rPr lang="en-US" sz="1800" dirty="0">
                <a:solidFill>
                  <a:srgbClr val="008000"/>
                </a:solidFill>
              </a:rPr>
              <a:t> include: calcium, magnesium, </a:t>
            </a:r>
            <a:r>
              <a:rPr lang="en-US" sz="1800" dirty="0" err="1">
                <a:solidFill>
                  <a:srgbClr val="008000"/>
                </a:solidFill>
              </a:rPr>
              <a:t>phophorus</a:t>
            </a:r>
            <a:r>
              <a:rPr lang="en-US" sz="1800" dirty="0">
                <a:solidFill>
                  <a:srgbClr val="008000"/>
                </a:solidFill>
              </a:rPr>
              <a:t>, potassium, sodium, chlorine and sulfur</a:t>
            </a:r>
          </a:p>
          <a:p>
            <a:pPr lvl="2">
              <a:buClr>
                <a:srgbClr val="008000"/>
              </a:buClr>
            </a:pPr>
            <a:r>
              <a:rPr lang="en-US" sz="1800" dirty="0" err="1">
                <a:solidFill>
                  <a:srgbClr val="008000"/>
                </a:solidFill>
              </a:rPr>
              <a:t>Microminerals</a:t>
            </a:r>
            <a:r>
              <a:rPr lang="en-US" sz="1800" dirty="0">
                <a:solidFill>
                  <a:srgbClr val="008000"/>
                </a:solidFill>
              </a:rPr>
              <a:t> include: chromium, cobalt, copper, iodine, iron, manganese, molybdenum, nickel, selenium, zinc, arsenic, boron, lead, silicon and vanadium</a:t>
            </a:r>
          </a:p>
          <a:p>
            <a:pPr lvl="1">
              <a:buClr>
                <a:srgbClr val="008000"/>
              </a:buClr>
            </a:pPr>
            <a:r>
              <a:rPr lang="en-US" sz="2200" dirty="0">
                <a:solidFill>
                  <a:srgbClr val="008000"/>
                </a:solidFill>
              </a:rPr>
              <a:t>Minerals are listed as a percentage of the total sample taken for testing or in parts per million (PPM) for some minerals</a:t>
            </a:r>
          </a:p>
          <a:p>
            <a:pPr lvl="1">
              <a:buClr>
                <a:srgbClr val="008000"/>
              </a:buClr>
            </a:pPr>
            <a:r>
              <a:rPr lang="en-US" sz="2200" dirty="0">
                <a:solidFill>
                  <a:srgbClr val="008000"/>
                </a:solidFill>
              </a:rPr>
              <a:t>Since certain minerals may be toxic to livestock if found in large quantities and deficiencies may result in declining animal health and performance, mineral content should be considered in the quality of the forage</a:t>
            </a:r>
          </a:p>
          <a:p>
            <a:pPr>
              <a:buClr>
                <a:srgbClr val="008000"/>
              </a:buClr>
            </a:pPr>
            <a:endParaRPr lang="en-US" dirty="0">
              <a:solidFill>
                <a:srgbClr val="008000"/>
              </a:solidFill>
            </a:endParaRPr>
          </a:p>
        </p:txBody>
      </p:sp>
      <p:sp>
        <p:nvSpPr>
          <p:cNvPr id="6" name="Title 1"/>
          <p:cNvSpPr>
            <a:spLocks noGrp="1"/>
          </p:cNvSpPr>
          <p:nvPr>
            <p:ph type="title"/>
          </p:nvPr>
        </p:nvSpPr>
        <p:spPr>
          <a:xfrm>
            <a:off x="900113" y="144016"/>
            <a:ext cx="8001000" cy="476672"/>
          </a:xfrm>
        </p:spPr>
        <p:txBody>
          <a:bodyPr/>
          <a:lstStyle/>
          <a:p>
            <a:pPr marL="514350" indent="-514350">
              <a:buFont typeface="+mj-lt"/>
              <a:buAutoNum type="arabicPeriod" startAt="3"/>
            </a:pPr>
            <a:r>
              <a:rPr lang="en-US" sz="2600" dirty="0">
                <a:solidFill>
                  <a:srgbClr val="008000"/>
                </a:solidFill>
              </a:rPr>
              <a:t>List and define the components of forage.</a:t>
            </a:r>
            <a:endParaRPr lang="en-US"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963488" y="764704"/>
            <a:ext cx="8001000" cy="5227638"/>
          </a:xfrm>
        </p:spPr>
        <p:txBody>
          <a:bodyPr/>
          <a:lstStyle/>
          <a:p>
            <a:pPr>
              <a:buClr>
                <a:srgbClr val="008000"/>
              </a:buClr>
            </a:pPr>
            <a:r>
              <a:rPr lang="en-US" dirty="0">
                <a:solidFill>
                  <a:srgbClr val="008000"/>
                </a:solidFill>
              </a:rPr>
              <a:t>Vitamins</a:t>
            </a:r>
          </a:p>
          <a:p>
            <a:pPr lvl="1">
              <a:buClr>
                <a:srgbClr val="008000"/>
              </a:buClr>
            </a:pPr>
            <a:r>
              <a:rPr lang="en-US" dirty="0">
                <a:solidFill>
                  <a:srgbClr val="008000"/>
                </a:solidFill>
              </a:rPr>
              <a:t>Vital for animals for various functions and needed to efficiently utilize other nutrients</a:t>
            </a:r>
          </a:p>
          <a:p>
            <a:pPr lvl="1">
              <a:buClr>
                <a:srgbClr val="008000"/>
              </a:buClr>
            </a:pPr>
            <a:r>
              <a:rPr lang="en-US" dirty="0">
                <a:solidFill>
                  <a:srgbClr val="008000"/>
                </a:solidFill>
              </a:rPr>
              <a:t>A, D, E, K, B12, Thiamin, Niacin, and Choline are needed</a:t>
            </a:r>
          </a:p>
          <a:p>
            <a:pPr lvl="1">
              <a:buClr>
                <a:srgbClr val="008000"/>
              </a:buClr>
            </a:pPr>
            <a:r>
              <a:rPr lang="en-US" dirty="0">
                <a:solidFill>
                  <a:srgbClr val="008000"/>
                </a:solidFill>
              </a:rPr>
              <a:t>Supplements can be used but add to the expense of feed</a:t>
            </a:r>
            <a:endParaRPr lang="en-US" sz="2800" dirty="0">
              <a:solidFill>
                <a:srgbClr val="008000"/>
              </a:solidFill>
            </a:endParaRPr>
          </a:p>
        </p:txBody>
      </p:sp>
      <p:sp>
        <p:nvSpPr>
          <p:cNvPr id="6" name="Title 1"/>
          <p:cNvSpPr>
            <a:spLocks noGrp="1"/>
          </p:cNvSpPr>
          <p:nvPr>
            <p:ph type="title"/>
          </p:nvPr>
        </p:nvSpPr>
        <p:spPr>
          <a:xfrm>
            <a:off x="900113" y="144016"/>
            <a:ext cx="8001000" cy="476672"/>
          </a:xfrm>
        </p:spPr>
        <p:txBody>
          <a:bodyPr/>
          <a:lstStyle/>
          <a:p>
            <a:pPr marL="514350" indent="-514350">
              <a:buFont typeface="+mj-lt"/>
              <a:buAutoNum type="arabicPeriod" startAt="3"/>
            </a:pPr>
            <a:r>
              <a:rPr lang="en-US" sz="2600" dirty="0">
                <a:solidFill>
                  <a:srgbClr val="008000"/>
                </a:solidFill>
              </a:rPr>
              <a:t>List and define the components of forage.</a:t>
            </a:r>
            <a:endParaRPr lang="en-US"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963488" y="764704"/>
            <a:ext cx="8001000" cy="5227638"/>
          </a:xfrm>
        </p:spPr>
        <p:txBody>
          <a:bodyPr/>
          <a:lstStyle/>
          <a:p>
            <a:pPr>
              <a:buClr>
                <a:srgbClr val="008000"/>
              </a:buClr>
            </a:pPr>
            <a:r>
              <a:rPr lang="en-US" dirty="0">
                <a:solidFill>
                  <a:srgbClr val="008000"/>
                </a:solidFill>
              </a:rPr>
              <a:t>Water</a:t>
            </a:r>
          </a:p>
          <a:p>
            <a:pPr lvl="1">
              <a:buClr>
                <a:srgbClr val="008000"/>
              </a:buClr>
            </a:pPr>
            <a:r>
              <a:rPr lang="en-US" dirty="0">
                <a:solidFill>
                  <a:srgbClr val="008000"/>
                </a:solidFill>
              </a:rPr>
              <a:t>Much of the water consumed by livestock is within feedstuffs</a:t>
            </a:r>
          </a:p>
          <a:p>
            <a:pPr lvl="1">
              <a:buClr>
                <a:srgbClr val="008000"/>
              </a:buClr>
            </a:pPr>
            <a:r>
              <a:rPr lang="en-US" dirty="0">
                <a:solidFill>
                  <a:srgbClr val="008000"/>
                </a:solidFill>
              </a:rPr>
              <a:t>Vital for body temperature regulation, growth, reproduction, lactation, digestion, metabolism, excretion, and many other functions</a:t>
            </a:r>
          </a:p>
          <a:p>
            <a:pPr lvl="1">
              <a:buClr>
                <a:srgbClr val="008000"/>
              </a:buClr>
            </a:pPr>
            <a:r>
              <a:rPr lang="en-US" dirty="0">
                <a:solidFill>
                  <a:srgbClr val="008000"/>
                </a:solidFill>
              </a:rPr>
              <a:t>Amount needed will vary according to animal size, growth stage, location and type of feed</a:t>
            </a:r>
          </a:p>
          <a:p>
            <a:pPr lvl="1">
              <a:buClr>
                <a:srgbClr val="008000"/>
              </a:buClr>
            </a:pPr>
            <a:r>
              <a:rPr lang="en-US" dirty="0">
                <a:solidFill>
                  <a:srgbClr val="008000"/>
                </a:solidFill>
              </a:rPr>
              <a:t>Forages are tested for the dry mater content and moisture content to aid in determining quality</a:t>
            </a:r>
            <a:endParaRPr lang="en-US" sz="2800" dirty="0">
              <a:solidFill>
                <a:srgbClr val="008000"/>
              </a:solidFill>
            </a:endParaRPr>
          </a:p>
        </p:txBody>
      </p:sp>
      <p:sp>
        <p:nvSpPr>
          <p:cNvPr id="6" name="Title 1"/>
          <p:cNvSpPr>
            <a:spLocks noGrp="1"/>
          </p:cNvSpPr>
          <p:nvPr>
            <p:ph type="title"/>
          </p:nvPr>
        </p:nvSpPr>
        <p:spPr>
          <a:xfrm>
            <a:off x="900113" y="144016"/>
            <a:ext cx="8001000" cy="476672"/>
          </a:xfrm>
        </p:spPr>
        <p:txBody>
          <a:bodyPr/>
          <a:lstStyle/>
          <a:p>
            <a:pPr marL="514350" indent="-514350">
              <a:buFont typeface="+mj-lt"/>
              <a:buAutoNum type="arabicPeriod" startAt="3"/>
            </a:pPr>
            <a:r>
              <a:rPr lang="en-US" sz="2600" dirty="0">
                <a:solidFill>
                  <a:srgbClr val="008000"/>
                </a:solidFill>
              </a:rPr>
              <a:t>List and define the components of forage.</a:t>
            </a:r>
            <a:endParaRPr lang="en-US" sz="2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
        <p:nvSpPr>
          <p:cNvPr id="27651" name="Content Placeholder 5"/>
          <p:cNvSpPr>
            <a:spLocks noGrp="1"/>
          </p:cNvSpPr>
          <p:nvPr>
            <p:ph sz="half" idx="2"/>
          </p:nvPr>
        </p:nvSpPr>
        <p:spPr>
          <a:xfrm>
            <a:off x="900113" y="764704"/>
            <a:ext cx="7870825" cy="5059363"/>
          </a:xfrm>
        </p:spPr>
        <p:txBody>
          <a:bodyPr/>
          <a:lstStyle/>
          <a:p>
            <a:pPr>
              <a:buClr>
                <a:srgbClr val="008000"/>
              </a:buClr>
            </a:pPr>
            <a:r>
              <a:rPr lang="en-US" dirty="0">
                <a:solidFill>
                  <a:srgbClr val="008000"/>
                </a:solidFill>
              </a:rPr>
              <a:t>Forage quality can be determined by many ways but the three main methods are:</a:t>
            </a:r>
          </a:p>
          <a:p>
            <a:pPr marL="914400" lvl="1" indent="-457200">
              <a:buClr>
                <a:srgbClr val="008000"/>
              </a:buClr>
              <a:buFontTx/>
              <a:buAutoNum type="arabicPeriod"/>
            </a:pPr>
            <a:r>
              <a:rPr lang="en-US" dirty="0">
                <a:solidFill>
                  <a:srgbClr val="008000"/>
                </a:solidFill>
              </a:rPr>
              <a:t>Organoleptic (sensory) observation</a:t>
            </a:r>
          </a:p>
          <a:p>
            <a:pPr marL="914400" lvl="1" indent="-457200">
              <a:buClr>
                <a:srgbClr val="008000"/>
              </a:buClr>
              <a:buFontTx/>
              <a:buAutoNum type="arabicPeriod"/>
            </a:pPr>
            <a:r>
              <a:rPr lang="en-US" dirty="0">
                <a:solidFill>
                  <a:srgbClr val="008000"/>
                </a:solidFill>
              </a:rPr>
              <a:t>Chemical composition</a:t>
            </a:r>
          </a:p>
          <a:p>
            <a:pPr marL="914400" lvl="1" indent="-457200">
              <a:buClr>
                <a:srgbClr val="008000"/>
              </a:buClr>
              <a:buFontTx/>
              <a:buAutoNum type="arabicPeriod"/>
            </a:pPr>
            <a:r>
              <a:rPr lang="en-US" dirty="0">
                <a:solidFill>
                  <a:srgbClr val="008000"/>
                </a:solidFill>
              </a:rPr>
              <a:t>Feed trial evaluations</a:t>
            </a:r>
          </a:p>
        </p:txBody>
      </p:sp>
      <p:pic>
        <p:nvPicPr>
          <p:cNvPr id="27652" name="Picture 9" descr="http://forages.oregonstate.edu/media_library/harvest/silage/Screen/B082.jpg"/>
          <p:cNvPicPr>
            <a:picLocks noChangeAspect="1" noChangeArrowheads="1"/>
          </p:cNvPicPr>
          <p:nvPr/>
        </p:nvPicPr>
        <p:blipFill>
          <a:blip r:embed="rId2" cstate="print"/>
          <a:srcRect/>
          <a:stretch>
            <a:fillRect/>
          </a:stretch>
        </p:blipFill>
        <p:spPr bwMode="auto">
          <a:xfrm>
            <a:off x="6638925" y="2348880"/>
            <a:ext cx="2397125" cy="3671887"/>
          </a:xfrm>
          <a:prstGeom prst="rect">
            <a:avLst/>
          </a:prstGeom>
          <a:noFill/>
          <a:ln w="9525">
            <a:noFill/>
            <a:miter lim="800000"/>
            <a:headEnd/>
            <a:tailEnd/>
          </a:ln>
        </p:spPr>
      </p:pic>
      <p:pic>
        <p:nvPicPr>
          <p:cNvPr id="27653" name="Picture 48" descr="O:\CLASSES\CSS310\Chapter16-Quality\forage-analysis2.jpg"/>
          <p:cNvPicPr>
            <a:picLocks noChangeAspect="1" noChangeArrowheads="1"/>
          </p:cNvPicPr>
          <p:nvPr/>
        </p:nvPicPr>
        <p:blipFill>
          <a:blip r:embed="rId3" cstate="print"/>
          <a:srcRect/>
          <a:stretch>
            <a:fillRect/>
          </a:stretch>
        </p:blipFill>
        <p:spPr bwMode="auto">
          <a:xfrm>
            <a:off x="971550" y="3368699"/>
            <a:ext cx="1944688" cy="2868613"/>
          </a:xfrm>
          <a:prstGeom prst="rect">
            <a:avLst/>
          </a:prstGeom>
          <a:noFill/>
          <a:ln w="9525">
            <a:noFill/>
            <a:miter lim="800000"/>
            <a:headEnd/>
            <a:tailEnd/>
          </a:ln>
        </p:spPr>
      </p:pic>
      <p:pic>
        <p:nvPicPr>
          <p:cNvPr id="27654" name="Picture 11" descr="http://forages.oregonstate.edu/media_library/animals/cattle/screen/042.jpg"/>
          <p:cNvPicPr>
            <a:picLocks noChangeAspect="1" noChangeArrowheads="1"/>
          </p:cNvPicPr>
          <p:nvPr/>
        </p:nvPicPr>
        <p:blipFill>
          <a:blip r:embed="rId4" cstate="print"/>
          <a:srcRect/>
          <a:stretch>
            <a:fillRect/>
          </a:stretch>
        </p:blipFill>
        <p:spPr bwMode="auto">
          <a:xfrm>
            <a:off x="2987675" y="3645024"/>
            <a:ext cx="3529013" cy="23749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My Pictures\haybalecartoon.gif"/>
          <p:cNvPicPr>
            <a:picLocks noChangeAspect="1" noChangeArrowheads="1"/>
          </p:cNvPicPr>
          <p:nvPr/>
        </p:nvPicPr>
        <p:blipFill>
          <a:blip r:embed="rId2" cstate="print"/>
          <a:srcRect l="12766" t="5128" r="6383" b="5128"/>
          <a:stretch>
            <a:fillRect/>
          </a:stretch>
        </p:blipFill>
        <p:spPr bwMode="auto">
          <a:xfrm>
            <a:off x="4426867" y="3784624"/>
            <a:ext cx="2665413" cy="2452688"/>
          </a:xfrm>
          <a:prstGeom prst="rect">
            <a:avLst/>
          </a:prstGeom>
          <a:noFill/>
          <a:ln w="9525">
            <a:noFill/>
            <a:miter lim="800000"/>
            <a:headEnd/>
            <a:tailEnd/>
          </a:ln>
        </p:spPr>
      </p:pic>
      <p:sp>
        <p:nvSpPr>
          <p:cNvPr id="28675" name="Content Placeholder 7"/>
          <p:cNvSpPr>
            <a:spLocks noGrp="1"/>
          </p:cNvSpPr>
          <p:nvPr>
            <p:ph idx="1"/>
          </p:nvPr>
        </p:nvSpPr>
        <p:spPr>
          <a:xfrm>
            <a:off x="900113" y="764704"/>
            <a:ext cx="5400675" cy="5084763"/>
          </a:xfrm>
        </p:spPr>
        <p:txBody>
          <a:bodyPr/>
          <a:lstStyle/>
          <a:p>
            <a:pPr marL="514350" indent="-514350">
              <a:buClr>
                <a:srgbClr val="008000"/>
              </a:buClr>
              <a:buFont typeface="Arial" charset="0"/>
              <a:buAutoNum type="arabicPeriod"/>
            </a:pPr>
            <a:r>
              <a:rPr lang="en-US" dirty="0">
                <a:solidFill>
                  <a:srgbClr val="008000"/>
                </a:solidFill>
              </a:rPr>
              <a:t>Organoleptic (sensory) observation</a:t>
            </a:r>
          </a:p>
          <a:p>
            <a:pPr marL="914400" lvl="1" indent="-514350">
              <a:buClr>
                <a:srgbClr val="008000"/>
              </a:buClr>
            </a:pPr>
            <a:r>
              <a:rPr lang="en-US" dirty="0">
                <a:solidFill>
                  <a:srgbClr val="008000"/>
                </a:solidFill>
              </a:rPr>
              <a:t>Using the sense organs </a:t>
            </a:r>
            <a:br>
              <a:rPr lang="en-US" dirty="0">
                <a:solidFill>
                  <a:srgbClr val="008000"/>
                </a:solidFill>
              </a:rPr>
            </a:br>
            <a:r>
              <a:rPr lang="en-US" dirty="0">
                <a:solidFill>
                  <a:srgbClr val="008000"/>
                </a:solidFill>
              </a:rPr>
              <a:t>(eyes, nose, taste, ears, touch) to evaluate forage</a:t>
            </a:r>
          </a:p>
          <a:p>
            <a:pPr marL="914400" lvl="1" indent="-514350">
              <a:buClr>
                <a:srgbClr val="008000"/>
              </a:buClr>
            </a:pPr>
            <a:r>
              <a:rPr lang="en-US" dirty="0">
                <a:solidFill>
                  <a:srgbClr val="008000"/>
                </a:solidFill>
              </a:rPr>
              <a:t>Factors to consider include:</a:t>
            </a:r>
          </a:p>
          <a:p>
            <a:pPr marL="1314450" lvl="2" indent="-514350">
              <a:buClr>
                <a:srgbClr val="008000"/>
              </a:buClr>
            </a:pPr>
            <a:r>
              <a:rPr lang="en-US" dirty="0">
                <a:solidFill>
                  <a:srgbClr val="008000"/>
                </a:solidFill>
              </a:rPr>
              <a:t>Species</a:t>
            </a:r>
          </a:p>
          <a:p>
            <a:pPr marL="1314450" lvl="2" indent="-514350">
              <a:buClr>
                <a:srgbClr val="008000"/>
              </a:buClr>
            </a:pPr>
            <a:r>
              <a:rPr lang="en-US" dirty="0">
                <a:solidFill>
                  <a:srgbClr val="008000"/>
                </a:solidFill>
              </a:rPr>
              <a:t>Maturity stage</a:t>
            </a:r>
          </a:p>
          <a:p>
            <a:pPr marL="1314450" lvl="2" indent="-514350">
              <a:buClr>
                <a:srgbClr val="008000"/>
              </a:buClr>
            </a:pPr>
            <a:r>
              <a:rPr lang="en-US" dirty="0">
                <a:solidFill>
                  <a:srgbClr val="008000"/>
                </a:solidFill>
              </a:rPr>
              <a:t>Leafiness</a:t>
            </a:r>
          </a:p>
          <a:p>
            <a:pPr marL="1314450" lvl="2" indent="-514350">
              <a:buClr>
                <a:srgbClr val="008000"/>
              </a:buClr>
            </a:pPr>
            <a:r>
              <a:rPr lang="en-US" dirty="0">
                <a:solidFill>
                  <a:srgbClr val="008000"/>
                </a:solidFill>
              </a:rPr>
              <a:t>Color</a:t>
            </a:r>
          </a:p>
          <a:p>
            <a:pPr marL="1314450" lvl="2" indent="-514350">
              <a:buClr>
                <a:srgbClr val="008000"/>
              </a:buClr>
            </a:pPr>
            <a:r>
              <a:rPr lang="en-US" dirty="0">
                <a:solidFill>
                  <a:srgbClr val="008000"/>
                </a:solidFill>
              </a:rPr>
              <a:t>Odor and condition</a:t>
            </a:r>
          </a:p>
          <a:p>
            <a:pPr marL="1314450" lvl="2" indent="-514350">
              <a:buClr>
                <a:srgbClr val="008000"/>
              </a:buClr>
            </a:pPr>
            <a:r>
              <a:rPr lang="en-US" dirty="0">
                <a:solidFill>
                  <a:srgbClr val="008000"/>
                </a:solidFill>
              </a:rPr>
              <a:t>Foreign material</a:t>
            </a:r>
          </a:p>
        </p:txBody>
      </p:sp>
      <p:pic>
        <p:nvPicPr>
          <p:cNvPr id="28676" name="Picture 5" descr="O:\CLASSES\CSS310\Chapter16-Quality\alfalfa-quality-chart.jpg"/>
          <p:cNvPicPr>
            <a:picLocks noChangeAspect="1" noChangeArrowheads="1"/>
          </p:cNvPicPr>
          <p:nvPr/>
        </p:nvPicPr>
        <p:blipFill>
          <a:blip r:embed="rId3" cstate="print"/>
          <a:srcRect/>
          <a:stretch>
            <a:fillRect/>
          </a:stretch>
        </p:blipFill>
        <p:spPr bwMode="auto">
          <a:xfrm>
            <a:off x="6228208" y="742578"/>
            <a:ext cx="2808288" cy="2038350"/>
          </a:xfrm>
          <a:prstGeom prst="rect">
            <a:avLst/>
          </a:prstGeom>
          <a:noFill/>
          <a:ln w="9525">
            <a:noFill/>
            <a:miter lim="800000"/>
            <a:headEnd/>
            <a:tailEnd/>
          </a:ln>
        </p:spPr>
      </p:pic>
      <p:pic>
        <p:nvPicPr>
          <p:cNvPr id="28677" name="Picture 6" descr="001"/>
          <p:cNvPicPr>
            <a:picLocks noChangeAspect="1" noChangeArrowheads="1"/>
          </p:cNvPicPr>
          <p:nvPr/>
        </p:nvPicPr>
        <p:blipFill>
          <a:blip r:embed="rId4" cstate="print"/>
          <a:srcRect/>
          <a:stretch>
            <a:fillRect/>
          </a:stretch>
        </p:blipFill>
        <p:spPr bwMode="auto">
          <a:xfrm>
            <a:off x="7193409" y="2852738"/>
            <a:ext cx="1843087" cy="2743200"/>
          </a:xfrm>
          <a:prstGeom prst="rect">
            <a:avLst/>
          </a:prstGeom>
          <a:noFill/>
          <a:ln w="9525">
            <a:noFill/>
            <a:miter lim="800000"/>
            <a:headEnd/>
            <a:tailEnd/>
          </a:ln>
        </p:spPr>
      </p:pic>
      <p:sp>
        <p:nvSpPr>
          <p:cNvPr id="9"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9"/>
          <p:cNvSpPr>
            <a:spLocks noGrp="1"/>
          </p:cNvSpPr>
          <p:nvPr>
            <p:ph idx="1"/>
          </p:nvPr>
        </p:nvSpPr>
        <p:spPr>
          <a:xfrm>
            <a:off x="900113" y="764704"/>
            <a:ext cx="8135937" cy="4724400"/>
          </a:xfrm>
        </p:spPr>
        <p:txBody>
          <a:bodyPr/>
          <a:lstStyle/>
          <a:p>
            <a:pPr>
              <a:buFont typeface="Wingdings" pitchFamily="2" charset="2"/>
              <a:buNone/>
            </a:pPr>
            <a:r>
              <a:rPr lang="en-US" dirty="0">
                <a:solidFill>
                  <a:srgbClr val="008000"/>
                </a:solidFill>
              </a:rPr>
              <a:t>2. Chemical composition (laboratory analysis)</a:t>
            </a:r>
          </a:p>
          <a:p>
            <a:pPr lvl="1">
              <a:buClr>
                <a:srgbClr val="008000"/>
              </a:buClr>
            </a:pPr>
            <a:r>
              <a:rPr lang="en-US" dirty="0">
                <a:solidFill>
                  <a:srgbClr val="008000"/>
                </a:solidFill>
              </a:rPr>
              <a:t>More accurately determines quality of forage</a:t>
            </a:r>
          </a:p>
          <a:p>
            <a:pPr lvl="2">
              <a:buClr>
                <a:srgbClr val="008000"/>
              </a:buClr>
            </a:pPr>
            <a:r>
              <a:rPr lang="en-US" sz="2400" dirty="0">
                <a:solidFill>
                  <a:srgbClr val="008000"/>
                </a:solidFill>
              </a:rPr>
              <a:t>Helps livestock manager determine how much forage and supplement are needed for a particular animal and production goal</a:t>
            </a:r>
          </a:p>
          <a:p>
            <a:pPr lvl="2">
              <a:buClr>
                <a:srgbClr val="008000"/>
              </a:buClr>
            </a:pPr>
            <a:r>
              <a:rPr lang="en-US" sz="2400" dirty="0">
                <a:solidFill>
                  <a:srgbClr val="008000"/>
                </a:solidFill>
              </a:rPr>
              <a:t>Allows for better rationing</a:t>
            </a:r>
          </a:p>
          <a:p>
            <a:pPr lvl="1">
              <a:buClr>
                <a:srgbClr val="008000"/>
              </a:buClr>
            </a:pPr>
            <a:r>
              <a:rPr lang="en-US" dirty="0">
                <a:solidFill>
                  <a:srgbClr val="008000"/>
                </a:solidFill>
              </a:rPr>
              <a:t>When forage is sampled, sample must be representative of what is being predicted</a:t>
            </a:r>
          </a:p>
          <a:p>
            <a:pPr lvl="2">
              <a:buFont typeface="Wingdings" pitchFamily="2" charset="2"/>
              <a:buNone/>
            </a:pPr>
            <a:endParaRPr lang="en-US" dirty="0">
              <a:solidFill>
                <a:srgbClr val="008000"/>
              </a:solidFill>
            </a:endParaRPr>
          </a:p>
          <a:p>
            <a:pPr>
              <a:buClr>
                <a:srgbClr val="008000"/>
              </a:buClr>
            </a:pPr>
            <a:endParaRPr lang="en-US" dirty="0">
              <a:solidFill>
                <a:srgbClr val="008000"/>
              </a:solidFill>
            </a:endParaRPr>
          </a:p>
          <a:p>
            <a:pPr lvl="1">
              <a:buFontTx/>
              <a:buNone/>
            </a:pPr>
            <a:endParaRPr lang="en-US" dirty="0">
              <a:solidFill>
                <a:srgbClr val="008000"/>
              </a:solidFill>
            </a:endParaRPr>
          </a:p>
          <a:p>
            <a:pPr>
              <a:buFont typeface="Wingdings" pitchFamily="2" charset="2"/>
              <a:buNone/>
            </a:pPr>
            <a:r>
              <a:rPr lang="en-US" dirty="0">
                <a:solidFill>
                  <a:srgbClr val="008000"/>
                </a:solidFill>
              </a:rPr>
              <a:t> </a:t>
            </a:r>
          </a:p>
        </p:txBody>
      </p:sp>
      <p:pic>
        <p:nvPicPr>
          <p:cNvPr id="29700" name="Picture 4" descr="H:\My Pictures\balediagram.jpg"/>
          <p:cNvPicPr>
            <a:picLocks noChangeAspect="1" noChangeArrowheads="1"/>
          </p:cNvPicPr>
          <p:nvPr/>
        </p:nvPicPr>
        <p:blipFill>
          <a:blip r:embed="rId2" cstate="print"/>
          <a:srcRect/>
          <a:stretch>
            <a:fillRect/>
          </a:stretch>
        </p:blipFill>
        <p:spPr bwMode="auto">
          <a:xfrm>
            <a:off x="2987824" y="4160955"/>
            <a:ext cx="3456384" cy="2187826"/>
          </a:xfrm>
          <a:prstGeom prst="rect">
            <a:avLst/>
          </a:prstGeom>
          <a:noFill/>
          <a:ln w="9525">
            <a:noFill/>
            <a:miter lim="800000"/>
            <a:headEnd/>
            <a:tailEnd/>
          </a:ln>
        </p:spPr>
      </p:pic>
      <p:sp>
        <p:nvSpPr>
          <p:cNvPr id="6"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27088" y="764704"/>
            <a:ext cx="8001000" cy="533400"/>
          </a:xfrm>
        </p:spPr>
        <p:txBody>
          <a:bodyPr/>
          <a:lstStyle/>
          <a:p>
            <a:pPr eaLnBrk="1" hangingPunct="1"/>
            <a:r>
              <a:rPr lang="en-US" sz="2800" dirty="0">
                <a:solidFill>
                  <a:srgbClr val="008000"/>
                </a:solidFill>
              </a:rPr>
              <a:t>Forage sampling: Hay</a:t>
            </a:r>
          </a:p>
        </p:txBody>
      </p:sp>
      <p:sp>
        <p:nvSpPr>
          <p:cNvPr id="30723" name="Rectangle 3"/>
          <p:cNvSpPr>
            <a:spLocks noChangeArrowheads="1"/>
          </p:cNvSpPr>
          <p:nvPr/>
        </p:nvSpPr>
        <p:spPr bwMode="auto">
          <a:xfrm>
            <a:off x="900112" y="1340967"/>
            <a:ext cx="4679999" cy="3456185"/>
          </a:xfrm>
          <a:prstGeom prst="rect">
            <a:avLst/>
          </a:prstGeom>
          <a:noFill/>
          <a:ln w="9525">
            <a:noFill/>
            <a:miter lim="800000"/>
            <a:headEnd/>
            <a:tailEnd/>
          </a:ln>
        </p:spPr>
        <p:txBody>
          <a:bodyPr/>
          <a:lstStyle/>
          <a:p>
            <a:pPr marL="457200" indent="-457200" algn="l">
              <a:lnSpc>
                <a:spcPct val="90000"/>
              </a:lnSpc>
              <a:spcBef>
                <a:spcPct val="20000"/>
              </a:spcBef>
              <a:buClr>
                <a:srgbClr val="008000"/>
              </a:buClr>
              <a:buFont typeface="+mj-lt"/>
              <a:buAutoNum type="arabicPeriod"/>
            </a:pPr>
            <a:r>
              <a:rPr lang="en-US" sz="2400" b="1" i="1" dirty="0">
                <a:solidFill>
                  <a:srgbClr val="008000"/>
                </a:solidFill>
                <a:latin typeface="Arial" charset="0"/>
              </a:rPr>
              <a:t>Use a core sampler</a:t>
            </a:r>
          </a:p>
          <a:p>
            <a:pPr marL="800100" lvl="1" indent="-342900" algn="l">
              <a:lnSpc>
                <a:spcPct val="90000"/>
              </a:lnSpc>
              <a:spcBef>
                <a:spcPct val="20000"/>
              </a:spcBef>
              <a:buClr>
                <a:srgbClr val="008000"/>
              </a:buClr>
              <a:buFont typeface="Arial" panose="020B0604020202020204" pitchFamily="34" charset="0"/>
              <a:buChar char="•"/>
            </a:pPr>
            <a:r>
              <a:rPr lang="en-US" sz="2400" dirty="0">
                <a:solidFill>
                  <a:srgbClr val="008000"/>
                </a:solidFill>
                <a:latin typeface="Arial" charset="0"/>
              </a:rPr>
              <a:t>Internal diameter 3/8 – 5/8”</a:t>
            </a:r>
          </a:p>
          <a:p>
            <a:pPr marL="457200" indent="-457200" algn="l">
              <a:lnSpc>
                <a:spcPct val="90000"/>
              </a:lnSpc>
              <a:spcBef>
                <a:spcPct val="20000"/>
              </a:spcBef>
              <a:buClr>
                <a:srgbClr val="008000"/>
              </a:buClr>
              <a:buFont typeface="+mj-lt"/>
              <a:buAutoNum type="arabicPeriod" startAt="2"/>
            </a:pPr>
            <a:r>
              <a:rPr lang="en-US" sz="2400" b="1" i="1" dirty="0">
                <a:solidFill>
                  <a:srgbClr val="008000"/>
                </a:solidFill>
                <a:latin typeface="Arial" charset="0"/>
              </a:rPr>
              <a:t>Take “enough” samples</a:t>
            </a:r>
          </a:p>
          <a:p>
            <a:pPr marL="800100" lvl="1" indent="-342900" algn="l">
              <a:lnSpc>
                <a:spcPct val="90000"/>
              </a:lnSpc>
              <a:spcBef>
                <a:spcPct val="20000"/>
              </a:spcBef>
              <a:buClr>
                <a:srgbClr val="008000"/>
              </a:buClr>
              <a:buFont typeface="Arial" panose="020B0604020202020204" pitchFamily="34" charset="0"/>
              <a:buChar char="•"/>
            </a:pPr>
            <a:r>
              <a:rPr lang="en-US" sz="2400" dirty="0">
                <a:solidFill>
                  <a:srgbClr val="008000"/>
                </a:solidFill>
                <a:latin typeface="Arial" charset="0"/>
              </a:rPr>
              <a:t>At least 20 per “lot”</a:t>
            </a:r>
          </a:p>
          <a:p>
            <a:pPr marL="457200" indent="-457200" algn="l">
              <a:lnSpc>
                <a:spcPct val="90000"/>
              </a:lnSpc>
              <a:spcBef>
                <a:spcPct val="20000"/>
              </a:spcBef>
              <a:buClr>
                <a:srgbClr val="008000"/>
              </a:buClr>
              <a:buFont typeface="+mj-lt"/>
              <a:buAutoNum type="arabicPeriod" startAt="3"/>
            </a:pPr>
            <a:r>
              <a:rPr lang="en-US" sz="2400" b="1" i="1" dirty="0">
                <a:solidFill>
                  <a:srgbClr val="008000"/>
                </a:solidFill>
                <a:latin typeface="Arial" charset="0"/>
              </a:rPr>
              <a:t>Use a sampling plan</a:t>
            </a:r>
          </a:p>
          <a:p>
            <a:pPr marL="800100" lvl="1" indent="-342900" algn="l">
              <a:lnSpc>
                <a:spcPct val="90000"/>
              </a:lnSpc>
              <a:spcBef>
                <a:spcPct val="20000"/>
              </a:spcBef>
              <a:buClr>
                <a:srgbClr val="008000"/>
              </a:buClr>
              <a:buFont typeface="Arial" panose="020B0604020202020204" pitchFamily="34" charset="0"/>
              <a:buChar char="•"/>
            </a:pPr>
            <a:r>
              <a:rPr lang="en-US" sz="2400" dirty="0">
                <a:solidFill>
                  <a:srgbClr val="008000"/>
                </a:solidFill>
                <a:latin typeface="Arial" charset="0"/>
              </a:rPr>
              <a:t>Obtain random sample</a:t>
            </a:r>
          </a:p>
          <a:p>
            <a:pPr marL="457200" indent="-457200" algn="l">
              <a:lnSpc>
                <a:spcPct val="90000"/>
              </a:lnSpc>
              <a:spcBef>
                <a:spcPct val="20000"/>
              </a:spcBef>
              <a:buClr>
                <a:srgbClr val="008000"/>
              </a:buClr>
              <a:buFont typeface="+mj-lt"/>
              <a:buAutoNum type="arabicPeriod" startAt="4"/>
            </a:pPr>
            <a:r>
              <a:rPr lang="en-US" sz="2400" b="1" dirty="0">
                <a:solidFill>
                  <a:srgbClr val="008000"/>
                </a:solidFill>
                <a:latin typeface="Arial" charset="0"/>
              </a:rPr>
              <a:t>Don’t subsample</a:t>
            </a:r>
          </a:p>
          <a:p>
            <a:pPr marL="800100" lvl="1" indent="-342900" algn="l">
              <a:lnSpc>
                <a:spcPct val="90000"/>
              </a:lnSpc>
              <a:spcBef>
                <a:spcPct val="20000"/>
              </a:spcBef>
              <a:buClr>
                <a:srgbClr val="008000"/>
              </a:buClr>
              <a:buFont typeface="Arial" panose="020B0604020202020204" pitchFamily="34" charset="0"/>
              <a:buChar char="•"/>
            </a:pPr>
            <a:r>
              <a:rPr lang="en-US" sz="2400" dirty="0">
                <a:solidFill>
                  <a:srgbClr val="008000"/>
                </a:solidFill>
                <a:latin typeface="Arial" charset="0"/>
              </a:rPr>
              <a:t>Unground samples    should not be split</a:t>
            </a:r>
          </a:p>
          <a:p>
            <a:pPr marL="742950" lvl="1" indent="-285750" algn="l">
              <a:lnSpc>
                <a:spcPct val="90000"/>
              </a:lnSpc>
              <a:spcBef>
                <a:spcPct val="20000"/>
              </a:spcBef>
              <a:buClr>
                <a:schemeClr val="tx1"/>
              </a:buClr>
              <a:buSzPct val="125000"/>
            </a:pPr>
            <a:endParaRPr lang="en-US" sz="1200" dirty="0">
              <a:solidFill>
                <a:srgbClr val="008000"/>
              </a:solidFill>
              <a:latin typeface="Arial" charset="0"/>
            </a:endParaRPr>
          </a:p>
        </p:txBody>
      </p:sp>
      <p:pic>
        <p:nvPicPr>
          <p:cNvPr id="30725" name="Picture 5" descr="O:\CLASSES\CSS310\Chapter16-Quality\hay-probe-samplers.gif"/>
          <p:cNvPicPr>
            <a:picLocks noChangeAspect="1" noChangeArrowheads="1"/>
          </p:cNvPicPr>
          <p:nvPr/>
        </p:nvPicPr>
        <p:blipFill>
          <a:blip r:embed="rId2" cstate="print"/>
          <a:srcRect/>
          <a:stretch>
            <a:fillRect/>
          </a:stretch>
        </p:blipFill>
        <p:spPr bwMode="auto">
          <a:xfrm>
            <a:off x="6300788" y="692150"/>
            <a:ext cx="2451100" cy="2833688"/>
          </a:xfrm>
          <a:prstGeom prst="rect">
            <a:avLst/>
          </a:prstGeom>
          <a:noFill/>
          <a:ln w="9525">
            <a:noFill/>
            <a:miter lim="800000"/>
            <a:headEnd/>
            <a:tailEnd/>
          </a:ln>
        </p:spPr>
      </p:pic>
      <p:pic>
        <p:nvPicPr>
          <p:cNvPr id="30726" name="Picture 4" descr="O:\CLASSES\CSS310\Chapter16-Quality\forage-sample-haybale.jpg"/>
          <p:cNvPicPr>
            <a:picLocks noChangeAspect="1" noChangeArrowheads="1"/>
          </p:cNvPicPr>
          <p:nvPr/>
        </p:nvPicPr>
        <p:blipFill>
          <a:blip r:embed="rId3" cstate="print"/>
          <a:srcRect/>
          <a:stretch>
            <a:fillRect/>
          </a:stretch>
        </p:blipFill>
        <p:spPr bwMode="auto">
          <a:xfrm>
            <a:off x="5003800" y="3644900"/>
            <a:ext cx="4032250" cy="2662238"/>
          </a:xfrm>
          <a:prstGeom prst="rect">
            <a:avLst/>
          </a:prstGeom>
          <a:noFill/>
          <a:ln w="9525">
            <a:noFill/>
            <a:miter lim="800000"/>
            <a:headEnd/>
            <a:tailEnd/>
          </a:ln>
        </p:spPr>
      </p:pic>
      <p:sp>
        <p:nvSpPr>
          <p:cNvPr id="8" name="Rectangle 2"/>
          <p:cNvSpPr txBox="1">
            <a:spLocks noChangeArrowheads="1"/>
          </p:cNvSpPr>
          <p:nvPr/>
        </p:nvSpPr>
        <p:spPr bwMode="auto">
          <a:xfrm>
            <a:off x="914400" y="188466"/>
            <a:ext cx="8001000" cy="43222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marL="514350" indent="-514350" eaLnBrk="1" hangingPunct="1">
              <a:buFont typeface="+mj-lt"/>
              <a:buAutoNum type="arabicPeriod" startAt="4"/>
            </a:pPr>
            <a:r>
              <a:rPr lang="en-US" sz="2600" kern="0">
                <a:solidFill>
                  <a:srgbClr val="008000"/>
                </a:solidFill>
              </a:rPr>
              <a:t>Describe methods for determining quality.</a:t>
            </a:r>
            <a:endParaRPr lang="en-US" sz="2600" kern="0" dirty="0">
              <a:solidFill>
                <a:srgbClr val="008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42963" y="764704"/>
            <a:ext cx="4881562" cy="533400"/>
          </a:xfrm>
        </p:spPr>
        <p:txBody>
          <a:bodyPr/>
          <a:lstStyle/>
          <a:p>
            <a:pPr eaLnBrk="1" hangingPunct="1"/>
            <a:r>
              <a:rPr lang="en-US" sz="2800" dirty="0">
                <a:solidFill>
                  <a:srgbClr val="008000"/>
                </a:solidFill>
              </a:rPr>
              <a:t>Forage sampling: Silage</a:t>
            </a:r>
          </a:p>
        </p:txBody>
      </p:sp>
      <p:sp>
        <p:nvSpPr>
          <p:cNvPr id="31747" name="Rectangle 3"/>
          <p:cNvSpPr>
            <a:spLocks noGrp="1" noChangeArrowheads="1"/>
          </p:cNvSpPr>
          <p:nvPr>
            <p:ph idx="1"/>
          </p:nvPr>
        </p:nvSpPr>
        <p:spPr>
          <a:xfrm>
            <a:off x="1042988" y="1412776"/>
            <a:ext cx="4392612" cy="4967287"/>
          </a:xfrm>
        </p:spPr>
        <p:txBody>
          <a:bodyPr/>
          <a:lstStyle/>
          <a:p>
            <a:pPr eaLnBrk="1" hangingPunct="1">
              <a:buClr>
                <a:srgbClr val="008000"/>
              </a:buClr>
              <a:buSzPct val="150000"/>
              <a:buFontTx/>
              <a:buChar char="•"/>
            </a:pPr>
            <a:r>
              <a:rPr lang="en-US" sz="2400" dirty="0">
                <a:solidFill>
                  <a:srgbClr val="008000"/>
                </a:solidFill>
              </a:rPr>
              <a:t>Collect 3-5 handfuls of chopped forage from the middle of a load during unloading.</a:t>
            </a:r>
          </a:p>
          <a:p>
            <a:pPr eaLnBrk="1" hangingPunct="1">
              <a:buClr>
                <a:srgbClr val="008000"/>
              </a:buClr>
              <a:buSzPct val="150000"/>
              <a:buFontTx/>
              <a:buChar char="•"/>
            </a:pPr>
            <a:r>
              <a:rPr lang="en-US" sz="2400" dirty="0">
                <a:solidFill>
                  <a:srgbClr val="008000"/>
                </a:solidFill>
              </a:rPr>
              <a:t>Place in plastic bag.</a:t>
            </a:r>
          </a:p>
          <a:p>
            <a:pPr eaLnBrk="1" hangingPunct="1">
              <a:buClr>
                <a:srgbClr val="008000"/>
              </a:buClr>
              <a:buSzPct val="150000"/>
              <a:buFontTx/>
              <a:buChar char="•"/>
            </a:pPr>
            <a:r>
              <a:rPr lang="en-US" sz="2400" dirty="0">
                <a:solidFill>
                  <a:srgbClr val="008000"/>
                </a:solidFill>
              </a:rPr>
              <a:t>Refrigerate immediately.</a:t>
            </a:r>
          </a:p>
          <a:p>
            <a:pPr eaLnBrk="1" hangingPunct="1">
              <a:buClr>
                <a:srgbClr val="008000"/>
              </a:buClr>
              <a:buSzPct val="150000"/>
              <a:buFontTx/>
              <a:buChar char="•"/>
            </a:pPr>
            <a:r>
              <a:rPr lang="en-US" sz="2400" dirty="0">
                <a:solidFill>
                  <a:srgbClr val="008000"/>
                </a:solidFill>
              </a:rPr>
              <a:t>Repeat several times during the day.</a:t>
            </a:r>
          </a:p>
          <a:p>
            <a:pPr eaLnBrk="1" hangingPunct="1">
              <a:buClr>
                <a:srgbClr val="008000"/>
              </a:buClr>
              <a:buSzPct val="150000"/>
              <a:buFontTx/>
              <a:buChar char="•"/>
            </a:pPr>
            <a:r>
              <a:rPr lang="en-US" sz="2400" dirty="0">
                <a:solidFill>
                  <a:srgbClr val="008000"/>
                </a:solidFill>
              </a:rPr>
              <a:t>Combine samples from single field and mix well.</a:t>
            </a:r>
          </a:p>
          <a:p>
            <a:pPr eaLnBrk="1" hangingPunct="1">
              <a:buClr>
                <a:srgbClr val="008000"/>
              </a:buClr>
              <a:buSzPct val="150000"/>
              <a:buFontTx/>
              <a:buChar char="•"/>
            </a:pPr>
            <a:r>
              <a:rPr lang="en-US" sz="2400" dirty="0">
                <a:solidFill>
                  <a:srgbClr val="008000"/>
                </a:solidFill>
              </a:rPr>
              <a:t>Store in refrigerator until submitting to laboratory.</a:t>
            </a:r>
          </a:p>
          <a:p>
            <a:pPr eaLnBrk="1" hangingPunct="1">
              <a:buFont typeface="Wingdings" pitchFamily="2" charset="2"/>
              <a:buNone/>
            </a:pPr>
            <a:endParaRPr lang="en-US" sz="2400" dirty="0"/>
          </a:p>
        </p:txBody>
      </p:sp>
      <p:pic>
        <p:nvPicPr>
          <p:cNvPr id="31748" name="Picture 4" descr="H:\My Pictures\5.jpg"/>
          <p:cNvPicPr>
            <a:picLocks noChangeAspect="1" noChangeArrowheads="1"/>
          </p:cNvPicPr>
          <p:nvPr/>
        </p:nvPicPr>
        <p:blipFill>
          <a:blip r:embed="rId2" cstate="print"/>
          <a:srcRect/>
          <a:stretch>
            <a:fillRect/>
          </a:stretch>
        </p:blipFill>
        <p:spPr bwMode="auto">
          <a:xfrm>
            <a:off x="5435600" y="1268413"/>
            <a:ext cx="3157538" cy="1925637"/>
          </a:xfrm>
          <a:prstGeom prst="rect">
            <a:avLst/>
          </a:prstGeom>
          <a:noFill/>
          <a:ln w="9525">
            <a:noFill/>
            <a:miter lim="800000"/>
            <a:headEnd/>
            <a:tailEnd/>
          </a:ln>
        </p:spPr>
      </p:pic>
      <p:pic>
        <p:nvPicPr>
          <p:cNvPr id="31749" name="Picture 5" descr="O:\CLASSES\CSS310\Chapter16-Quality\green-chop-sample.jpg"/>
          <p:cNvPicPr>
            <a:picLocks noChangeAspect="1" noChangeArrowheads="1"/>
          </p:cNvPicPr>
          <p:nvPr/>
        </p:nvPicPr>
        <p:blipFill>
          <a:blip r:embed="rId3" cstate="print"/>
          <a:srcRect/>
          <a:stretch>
            <a:fillRect/>
          </a:stretch>
        </p:blipFill>
        <p:spPr bwMode="auto">
          <a:xfrm>
            <a:off x="5580063" y="3716338"/>
            <a:ext cx="3124200" cy="2343150"/>
          </a:xfrm>
          <a:prstGeom prst="rect">
            <a:avLst/>
          </a:prstGeom>
          <a:noFill/>
          <a:ln w="9525">
            <a:noFill/>
            <a:miter lim="800000"/>
            <a:headEnd/>
            <a:tailEnd/>
          </a:ln>
        </p:spPr>
      </p:pic>
      <p:sp>
        <p:nvSpPr>
          <p:cNvPr id="8" name="Rectangle 2"/>
          <p:cNvSpPr txBox="1">
            <a:spLocks noChangeArrowheads="1"/>
          </p:cNvSpPr>
          <p:nvPr/>
        </p:nvSpPr>
        <p:spPr bwMode="auto">
          <a:xfrm>
            <a:off x="914400" y="188466"/>
            <a:ext cx="8001000" cy="43222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marL="514350" indent="-514350" eaLnBrk="1" hangingPunct="1">
              <a:buFont typeface="+mj-lt"/>
              <a:buAutoNum type="arabicPeriod" startAt="4"/>
            </a:pPr>
            <a:r>
              <a:rPr lang="en-US" sz="2600" kern="0">
                <a:solidFill>
                  <a:srgbClr val="008000"/>
                </a:solidFill>
              </a:rPr>
              <a:t>Describe methods for determining quality.</a:t>
            </a:r>
            <a:endParaRPr lang="en-US" sz="2600" kern="0"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p:cNvSpPr>
            <a:spLocks noGrp="1" noChangeArrowheads="1"/>
          </p:cNvSpPr>
          <p:nvPr>
            <p:ph type="title"/>
          </p:nvPr>
        </p:nvSpPr>
        <p:spPr>
          <a:xfrm>
            <a:off x="914400" y="231775"/>
            <a:ext cx="8001000" cy="533400"/>
          </a:xfrm>
          <a:noFill/>
        </p:spPr>
        <p:txBody>
          <a:bodyPr/>
          <a:lstStyle/>
          <a:p>
            <a:pPr eaLnBrk="1" hangingPunct="1"/>
            <a:r>
              <a:rPr lang="en-US" sz="3200">
                <a:solidFill>
                  <a:srgbClr val="008000"/>
                </a:solidFill>
                <a:cs typeface="Times New Roman" pitchFamily="18" charset="0"/>
              </a:rPr>
              <a:t>Overview (continued)</a:t>
            </a:r>
            <a:endParaRPr lang="en-US" sz="3200">
              <a:solidFill>
                <a:srgbClr val="008000"/>
              </a:solidFill>
            </a:endParaRPr>
          </a:p>
        </p:txBody>
      </p:sp>
      <p:sp>
        <p:nvSpPr>
          <p:cNvPr id="6147" name="Content Placeholder 1"/>
          <p:cNvSpPr>
            <a:spLocks noGrp="1"/>
          </p:cNvSpPr>
          <p:nvPr>
            <p:ph idx="1"/>
          </p:nvPr>
        </p:nvSpPr>
        <p:spPr>
          <a:xfrm>
            <a:off x="914400" y="981075"/>
            <a:ext cx="8001000" cy="3743325"/>
          </a:xfrm>
        </p:spPr>
        <p:txBody>
          <a:bodyPr/>
          <a:lstStyle/>
          <a:p>
            <a:pPr lvl="1">
              <a:buSzPct val="150000"/>
              <a:buFontTx/>
              <a:buNone/>
            </a:pPr>
            <a:r>
              <a:rPr lang="en-US" u="sng">
                <a:solidFill>
                  <a:srgbClr val="008000"/>
                </a:solidFill>
                <a:cs typeface="Times New Roman" pitchFamily="18" charset="0"/>
              </a:rPr>
              <a:t>Discussion</a:t>
            </a:r>
            <a:r>
              <a:rPr lang="en-US">
                <a:solidFill>
                  <a:srgbClr val="008000"/>
                </a:solidFill>
                <a:cs typeface="Times New Roman" pitchFamily="18" charset="0"/>
              </a:rPr>
              <a:t> of general concepts of forage composition, factors affecting quality, forage sampling, forage analysis and how to interpret lab reports will help students understand forage quality.</a:t>
            </a:r>
            <a:br>
              <a:rPr lang="en-US">
                <a:solidFill>
                  <a:srgbClr val="008000"/>
                </a:solidFill>
                <a:cs typeface="Times New Roman" pitchFamily="18" charset="0"/>
              </a:rPr>
            </a:br>
            <a:endParaRPr lang="en-US">
              <a:solidFill>
                <a:srgbClr val="008000"/>
              </a:solidFill>
              <a:cs typeface="Times New Roman" pitchFamily="18" charset="0"/>
            </a:endParaRPr>
          </a:p>
          <a:p>
            <a:pPr lvl="1">
              <a:buSzPct val="150000"/>
              <a:buFontTx/>
              <a:buNone/>
            </a:pPr>
            <a:endParaRPr lang="en-US">
              <a:solidFill>
                <a:srgbClr val="008000"/>
              </a:solidFill>
              <a:cs typeface="Times New Roman" pitchFamily="18" charset="0"/>
            </a:endParaRPr>
          </a:p>
          <a:p>
            <a:endParaRPr lang="en-US"/>
          </a:p>
        </p:txBody>
      </p:sp>
      <p:pic>
        <p:nvPicPr>
          <p:cNvPr id="6148" name="Picture 18" descr="O:\CLASSES\CSS310\Chapter16-Quality\cow-digestive-sysstem.jpg"/>
          <p:cNvPicPr>
            <a:picLocks noChangeAspect="1" noChangeArrowheads="1"/>
          </p:cNvPicPr>
          <p:nvPr/>
        </p:nvPicPr>
        <p:blipFill>
          <a:blip r:embed="rId2" cstate="print"/>
          <a:srcRect/>
          <a:stretch>
            <a:fillRect/>
          </a:stretch>
        </p:blipFill>
        <p:spPr bwMode="auto">
          <a:xfrm>
            <a:off x="1042988" y="3644900"/>
            <a:ext cx="3192462" cy="2232025"/>
          </a:xfrm>
          <a:prstGeom prst="rect">
            <a:avLst/>
          </a:prstGeom>
          <a:noFill/>
          <a:ln w="9525">
            <a:noFill/>
            <a:miter lim="800000"/>
            <a:headEnd/>
            <a:tailEnd/>
          </a:ln>
        </p:spPr>
      </p:pic>
      <p:sp>
        <p:nvSpPr>
          <p:cNvPr id="6149" name="Text Box 16"/>
          <p:cNvSpPr txBox="1">
            <a:spLocks noChangeArrowheads="1"/>
          </p:cNvSpPr>
          <p:nvPr/>
        </p:nvSpPr>
        <p:spPr bwMode="auto">
          <a:xfrm>
            <a:off x="3733800" y="4581525"/>
            <a:ext cx="5230813" cy="1322388"/>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Ruminants and other herbivores can utilize high-fiber feedstuffs because their digestive tracts are inhabited by microbes that can break down structural carbohydrates.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00113" y="764704"/>
            <a:ext cx="5168900" cy="533400"/>
          </a:xfrm>
        </p:spPr>
        <p:txBody>
          <a:bodyPr/>
          <a:lstStyle/>
          <a:p>
            <a:pPr eaLnBrk="1" hangingPunct="1"/>
            <a:r>
              <a:rPr lang="en-US" sz="2800" dirty="0">
                <a:solidFill>
                  <a:srgbClr val="008000"/>
                </a:solidFill>
              </a:rPr>
              <a:t>Forage sampling: Pasture</a:t>
            </a:r>
          </a:p>
        </p:txBody>
      </p:sp>
      <p:sp>
        <p:nvSpPr>
          <p:cNvPr id="32771" name="Rectangle 3"/>
          <p:cNvSpPr>
            <a:spLocks noGrp="1" noChangeArrowheads="1"/>
          </p:cNvSpPr>
          <p:nvPr>
            <p:ph idx="1"/>
          </p:nvPr>
        </p:nvSpPr>
        <p:spPr>
          <a:xfrm>
            <a:off x="1042988" y="1483965"/>
            <a:ext cx="4267200" cy="4105275"/>
          </a:xfrm>
        </p:spPr>
        <p:txBody>
          <a:bodyPr/>
          <a:lstStyle/>
          <a:p>
            <a:pPr eaLnBrk="1" hangingPunct="1">
              <a:buClr>
                <a:srgbClr val="008000"/>
              </a:buClr>
              <a:buSzPct val="150000"/>
              <a:buFontTx/>
              <a:buChar char="•"/>
            </a:pPr>
            <a:r>
              <a:rPr lang="en-US" sz="2400" dirty="0">
                <a:solidFill>
                  <a:srgbClr val="008000"/>
                </a:solidFill>
              </a:rPr>
              <a:t>Collect forage randomly from 10-20 places in the pasture.</a:t>
            </a:r>
          </a:p>
          <a:p>
            <a:pPr eaLnBrk="1" hangingPunct="1">
              <a:buClr>
                <a:srgbClr val="008000"/>
              </a:buClr>
              <a:buSzPct val="150000"/>
              <a:buFontTx/>
              <a:buChar char="•"/>
            </a:pPr>
            <a:r>
              <a:rPr lang="en-US" sz="2400" dirty="0">
                <a:solidFill>
                  <a:srgbClr val="008000"/>
                </a:solidFill>
              </a:rPr>
              <a:t>Observe animals and collect sample to same. height as they are grazing</a:t>
            </a:r>
          </a:p>
          <a:p>
            <a:pPr eaLnBrk="1" hangingPunct="1">
              <a:buClr>
                <a:srgbClr val="008000"/>
              </a:buClr>
              <a:buSzPct val="150000"/>
              <a:buFontTx/>
              <a:buChar char="•"/>
            </a:pPr>
            <a:r>
              <a:rPr lang="en-US" sz="2400" dirty="0">
                <a:solidFill>
                  <a:srgbClr val="008000"/>
                </a:solidFill>
              </a:rPr>
              <a:t>Refrigerate or air-dry if not sent immediately to laboratory.</a:t>
            </a:r>
          </a:p>
          <a:p>
            <a:pPr eaLnBrk="1" hangingPunct="1">
              <a:buFont typeface="Wingdings" pitchFamily="2" charset="2"/>
              <a:buNone/>
            </a:pPr>
            <a:endParaRPr lang="en-US" sz="2400" dirty="0">
              <a:solidFill>
                <a:srgbClr val="008000"/>
              </a:solidFill>
            </a:endParaRPr>
          </a:p>
        </p:txBody>
      </p:sp>
      <p:pic>
        <p:nvPicPr>
          <p:cNvPr id="32772" name="Picture 4" descr="H:\My Pictures\1.jpg"/>
          <p:cNvPicPr>
            <a:picLocks noChangeAspect="1" noChangeArrowheads="1"/>
          </p:cNvPicPr>
          <p:nvPr/>
        </p:nvPicPr>
        <p:blipFill>
          <a:blip r:embed="rId2" cstate="print"/>
          <a:srcRect/>
          <a:stretch>
            <a:fillRect/>
          </a:stretch>
        </p:blipFill>
        <p:spPr bwMode="auto">
          <a:xfrm>
            <a:off x="5435600" y="1628800"/>
            <a:ext cx="3392488" cy="3240088"/>
          </a:xfrm>
          <a:prstGeom prst="rect">
            <a:avLst/>
          </a:prstGeom>
          <a:noFill/>
          <a:ln w="9525">
            <a:noFill/>
            <a:miter lim="800000"/>
            <a:headEnd/>
            <a:tailEnd/>
          </a:ln>
        </p:spPr>
      </p:pic>
      <p:sp>
        <p:nvSpPr>
          <p:cNvPr id="7" name="Rectangle 2"/>
          <p:cNvSpPr txBox="1">
            <a:spLocks noChangeArrowheads="1"/>
          </p:cNvSpPr>
          <p:nvPr/>
        </p:nvSpPr>
        <p:spPr bwMode="auto">
          <a:xfrm>
            <a:off x="914400" y="188466"/>
            <a:ext cx="8001000" cy="43222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marL="514350" indent="-514350" eaLnBrk="1" hangingPunct="1">
              <a:buFont typeface="+mj-lt"/>
              <a:buAutoNum type="arabicPeriod" startAt="4"/>
            </a:pPr>
            <a:r>
              <a:rPr lang="en-US" sz="2600" kern="0">
                <a:solidFill>
                  <a:srgbClr val="008000"/>
                </a:solidFill>
              </a:rPr>
              <a:t>Describe methods for determining quality.</a:t>
            </a:r>
            <a:endParaRPr lang="en-US" sz="2600" kern="0" dirty="0">
              <a:solidFill>
                <a:srgbClr val="008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488" y="764704"/>
            <a:ext cx="8001000" cy="3888432"/>
          </a:xfrm>
        </p:spPr>
        <p:txBody>
          <a:bodyPr/>
          <a:lstStyle/>
          <a:p>
            <a:pPr>
              <a:buClr>
                <a:srgbClr val="008000"/>
              </a:buClr>
              <a:buNone/>
            </a:pPr>
            <a:r>
              <a:rPr lang="en-US" dirty="0">
                <a:solidFill>
                  <a:srgbClr val="008000"/>
                </a:solidFill>
              </a:rPr>
              <a:t>Laboratory analysis: Historical</a:t>
            </a:r>
          </a:p>
          <a:p>
            <a:pPr>
              <a:buClr>
                <a:srgbClr val="008000"/>
              </a:buClr>
            </a:pPr>
            <a:r>
              <a:rPr lang="en-US" sz="2400" dirty="0">
                <a:solidFill>
                  <a:srgbClr val="008000"/>
                </a:solidFill>
              </a:rPr>
              <a:t>Proximate analysis system</a:t>
            </a:r>
          </a:p>
          <a:p>
            <a:pPr lvl="1">
              <a:buClr>
                <a:srgbClr val="008000"/>
              </a:buClr>
            </a:pPr>
            <a:r>
              <a:rPr lang="en-US" sz="2000" dirty="0">
                <a:solidFill>
                  <a:srgbClr val="008000"/>
                </a:solidFill>
                <a:latin typeface="Arial" charset="0"/>
                <a:cs typeface="Times New Roman" pitchFamily="18" charset="0"/>
              </a:rPr>
              <a:t>Dry matter (DM) – moisture free weight</a:t>
            </a:r>
          </a:p>
          <a:p>
            <a:pPr lvl="1">
              <a:buClr>
                <a:srgbClr val="008000"/>
              </a:buClr>
            </a:pPr>
            <a:r>
              <a:rPr lang="en-US" sz="2000" dirty="0">
                <a:solidFill>
                  <a:srgbClr val="008000"/>
                </a:solidFill>
                <a:latin typeface="Arial" charset="0"/>
                <a:cs typeface="Times New Roman" pitchFamily="18" charset="0"/>
              </a:rPr>
              <a:t>Crude protein (CP) – %N*6.25 </a:t>
            </a:r>
            <a:br>
              <a:rPr lang="en-US" sz="2000" dirty="0">
                <a:solidFill>
                  <a:srgbClr val="008000"/>
                </a:solidFill>
                <a:latin typeface="Arial" charset="0"/>
                <a:cs typeface="Times New Roman" pitchFamily="18" charset="0"/>
              </a:rPr>
            </a:br>
            <a:r>
              <a:rPr lang="en-US" sz="2000" dirty="0">
                <a:solidFill>
                  <a:srgbClr val="008000"/>
                </a:solidFill>
                <a:latin typeface="Arial" charset="0"/>
                <a:cs typeface="Times New Roman" pitchFamily="18" charset="0"/>
              </a:rPr>
              <a:t>(because plant protein is 16% N; 100/16=6.25)</a:t>
            </a:r>
          </a:p>
          <a:p>
            <a:pPr lvl="1">
              <a:buClr>
                <a:srgbClr val="008000"/>
              </a:buClr>
            </a:pPr>
            <a:r>
              <a:rPr lang="en-US" sz="2000" dirty="0">
                <a:solidFill>
                  <a:srgbClr val="008000"/>
                </a:solidFill>
                <a:latin typeface="Arial" charset="0"/>
                <a:cs typeface="Times New Roman" pitchFamily="18" charset="0"/>
              </a:rPr>
              <a:t>Ether extract (EE) – lipids and pigments</a:t>
            </a:r>
          </a:p>
          <a:p>
            <a:pPr lvl="1">
              <a:buClr>
                <a:srgbClr val="008000"/>
              </a:buClr>
            </a:pPr>
            <a:r>
              <a:rPr lang="en-US" sz="2000" dirty="0">
                <a:solidFill>
                  <a:srgbClr val="008000"/>
                </a:solidFill>
                <a:latin typeface="Arial" charset="0"/>
                <a:cs typeface="Times New Roman" pitchFamily="18" charset="0"/>
              </a:rPr>
              <a:t>Crude fiber (CF) – weak acid and weak base extraction </a:t>
            </a:r>
          </a:p>
          <a:p>
            <a:pPr lvl="1">
              <a:buClr>
                <a:srgbClr val="008000"/>
              </a:buClr>
            </a:pPr>
            <a:r>
              <a:rPr lang="en-US" sz="2000" dirty="0">
                <a:solidFill>
                  <a:srgbClr val="008000"/>
                </a:solidFill>
                <a:latin typeface="Arial" charset="0"/>
                <a:cs typeface="Times New Roman" pitchFamily="18" charset="0"/>
              </a:rPr>
              <a:t>Ash – mineral content after combustion at 1100F</a:t>
            </a:r>
          </a:p>
          <a:p>
            <a:pPr lvl="1">
              <a:buClr>
                <a:srgbClr val="008000"/>
              </a:buClr>
            </a:pPr>
            <a:r>
              <a:rPr lang="en-US" sz="2000" dirty="0">
                <a:solidFill>
                  <a:srgbClr val="008000"/>
                </a:solidFill>
                <a:latin typeface="Arial" charset="0"/>
                <a:cs typeface="Times New Roman" pitchFamily="18" charset="0"/>
              </a:rPr>
              <a:t>Nitrogen free extract (NFE) – by difference</a:t>
            </a:r>
            <a:br>
              <a:rPr lang="en-US" sz="2000" dirty="0">
                <a:solidFill>
                  <a:srgbClr val="008000"/>
                </a:solidFill>
                <a:latin typeface="Arial" charset="0"/>
                <a:cs typeface="Times New Roman" pitchFamily="18" charset="0"/>
              </a:rPr>
            </a:br>
            <a:r>
              <a:rPr lang="en-US" sz="2000" dirty="0">
                <a:solidFill>
                  <a:srgbClr val="008000"/>
                </a:solidFill>
                <a:latin typeface="Arial" charset="0"/>
                <a:cs typeface="Times New Roman" pitchFamily="18" charset="0"/>
              </a:rPr>
              <a:t>(100-CP+EE+CF+Ash)</a:t>
            </a:r>
          </a:p>
          <a:p>
            <a:pPr lvl="1">
              <a:buClr>
                <a:srgbClr val="008000"/>
              </a:buClr>
            </a:pPr>
            <a:endParaRPr lang="en-US" sz="1800" dirty="0">
              <a:solidFill>
                <a:srgbClr val="008000"/>
              </a:solidFill>
              <a:latin typeface="Arial" charset="0"/>
              <a:cs typeface="Times New Roman" pitchFamily="18" charset="0"/>
            </a:endParaRPr>
          </a:p>
          <a:p>
            <a:pPr lvl="1">
              <a:buClr>
                <a:srgbClr val="008000"/>
              </a:buClr>
            </a:pPr>
            <a:endParaRPr lang="en-US" sz="1800" dirty="0">
              <a:solidFill>
                <a:srgbClr val="008000"/>
              </a:solidFill>
              <a:latin typeface="Arial" charset="0"/>
              <a:cs typeface="Times New Roman" pitchFamily="18" charset="0"/>
            </a:endParaRPr>
          </a:p>
          <a:p>
            <a:pPr lvl="1">
              <a:buClr>
                <a:srgbClr val="008000"/>
              </a:buClr>
            </a:pPr>
            <a:endParaRPr lang="en-US" dirty="0">
              <a:solidFill>
                <a:srgbClr val="008000"/>
              </a:solidFill>
            </a:endParaRPr>
          </a:p>
          <a:p>
            <a:pPr lvl="1">
              <a:buClr>
                <a:srgbClr val="008000"/>
              </a:buClr>
            </a:pPr>
            <a:endParaRPr lang="en-US" dirty="0">
              <a:solidFill>
                <a:srgbClr val="008000"/>
              </a:solidFill>
            </a:endParaRPr>
          </a:p>
        </p:txBody>
      </p:sp>
      <p:grpSp>
        <p:nvGrpSpPr>
          <p:cNvPr id="5" name="Group 11"/>
          <p:cNvGrpSpPr>
            <a:grpSpLocks/>
          </p:cNvGrpSpPr>
          <p:nvPr/>
        </p:nvGrpSpPr>
        <p:grpSpPr bwMode="auto">
          <a:xfrm>
            <a:off x="5580112" y="3933056"/>
            <a:ext cx="3456384" cy="2306960"/>
            <a:chOff x="3168" y="2064"/>
            <a:chExt cx="2400" cy="1680"/>
          </a:xfrm>
        </p:grpSpPr>
        <p:pic>
          <p:nvPicPr>
            <p:cNvPr id="6" name="Picture 9" descr="O:\CLASSES\CSS310\Chapter16-Quality\Kjeldahl-Johan.gif"/>
            <p:cNvPicPr>
              <a:picLocks noChangeAspect="1" noChangeArrowheads="1"/>
            </p:cNvPicPr>
            <p:nvPr/>
          </p:nvPicPr>
          <p:blipFill>
            <a:blip r:embed="rId2" cstate="print"/>
            <a:srcRect/>
            <a:stretch>
              <a:fillRect/>
            </a:stretch>
          </p:blipFill>
          <p:spPr bwMode="auto">
            <a:xfrm>
              <a:off x="3792" y="2064"/>
              <a:ext cx="1210" cy="1368"/>
            </a:xfrm>
            <a:prstGeom prst="rect">
              <a:avLst/>
            </a:prstGeom>
            <a:noFill/>
            <a:ln w="9525">
              <a:noFill/>
              <a:miter lim="800000"/>
              <a:headEnd/>
              <a:tailEnd/>
            </a:ln>
          </p:spPr>
        </p:pic>
        <p:sp>
          <p:nvSpPr>
            <p:cNvPr id="7" name="Text Box 10"/>
            <p:cNvSpPr txBox="1">
              <a:spLocks noChangeArrowheads="1"/>
            </p:cNvSpPr>
            <p:nvPr/>
          </p:nvSpPr>
          <p:spPr bwMode="auto">
            <a:xfrm>
              <a:off x="3168" y="3418"/>
              <a:ext cx="2400" cy="326"/>
            </a:xfrm>
            <a:prstGeom prst="rect">
              <a:avLst/>
            </a:prstGeom>
            <a:noFill/>
            <a:ln w="9525">
              <a:noFill/>
              <a:miter lim="800000"/>
              <a:headEnd/>
              <a:tailEnd/>
            </a:ln>
          </p:spPr>
          <p:txBody>
            <a:bodyPr>
              <a:spAutoFit/>
            </a:bodyPr>
            <a:lstStyle/>
            <a:p>
              <a:pPr>
                <a:spcBef>
                  <a:spcPct val="50000"/>
                </a:spcBef>
              </a:pPr>
              <a:r>
                <a:rPr lang="en-US" sz="1400" b="1" dirty="0">
                  <a:latin typeface="Times New Roman" pitchFamily="18" charset="0"/>
                </a:rPr>
                <a:t>Nitrogen analysis technique developed in 1883 by Johan Kjeldahl, a Danish chemist.</a:t>
              </a:r>
            </a:p>
          </p:txBody>
        </p:sp>
      </p:grpSp>
      <p:pic>
        <p:nvPicPr>
          <p:cNvPr id="8" name="Picture 12" descr="O:\CLASSES\CSS310\Chapter16-Quality\kjeldahl-analysis.jpg"/>
          <p:cNvPicPr>
            <a:picLocks noChangeAspect="1" noChangeArrowheads="1"/>
          </p:cNvPicPr>
          <p:nvPr/>
        </p:nvPicPr>
        <p:blipFill>
          <a:blip r:embed="rId3" cstate="print"/>
          <a:srcRect/>
          <a:stretch>
            <a:fillRect/>
          </a:stretch>
        </p:blipFill>
        <p:spPr bwMode="auto">
          <a:xfrm>
            <a:off x="6744723" y="764704"/>
            <a:ext cx="2232248" cy="2232248"/>
          </a:xfrm>
          <a:prstGeom prst="rect">
            <a:avLst/>
          </a:prstGeom>
          <a:noFill/>
          <a:ln w="9525">
            <a:noFill/>
            <a:miter lim="800000"/>
            <a:headEnd/>
            <a:tailEnd/>
          </a:ln>
        </p:spPr>
      </p:pic>
      <p:sp>
        <p:nvSpPr>
          <p:cNvPr id="9"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63488" y="792832"/>
            <a:ext cx="8001000" cy="4724400"/>
          </a:xfrm>
        </p:spPr>
        <p:txBody>
          <a:bodyPr/>
          <a:lstStyle/>
          <a:p>
            <a:pPr>
              <a:buClr>
                <a:srgbClr val="008000"/>
              </a:buClr>
              <a:buNone/>
            </a:pPr>
            <a:r>
              <a:rPr lang="en-US" dirty="0">
                <a:solidFill>
                  <a:srgbClr val="008000"/>
                </a:solidFill>
              </a:rPr>
              <a:t>Laboratory analysis: Historical</a:t>
            </a:r>
          </a:p>
          <a:p>
            <a:pPr>
              <a:buClr>
                <a:srgbClr val="008000"/>
              </a:buClr>
            </a:pPr>
            <a:r>
              <a:rPr lang="en-US" sz="2400" dirty="0">
                <a:solidFill>
                  <a:srgbClr val="008000"/>
                </a:solidFill>
              </a:rPr>
              <a:t>Proximate analysis does not always adequately characterize the nutritive value of forage carbohydrates</a:t>
            </a:r>
          </a:p>
        </p:txBody>
      </p:sp>
      <p:pic>
        <p:nvPicPr>
          <p:cNvPr id="34819" name="Picture 8" descr="O:\CLASSES\CSS310\Chapter16-Quality\TDN-slide.jpg"/>
          <p:cNvPicPr>
            <a:picLocks noChangeAspect="1" noChangeArrowheads="1"/>
          </p:cNvPicPr>
          <p:nvPr/>
        </p:nvPicPr>
        <p:blipFill>
          <a:blip r:embed="rId2" cstate="print"/>
          <a:srcRect l="10001" t="5333" r="3999" b="5333"/>
          <a:stretch>
            <a:fillRect/>
          </a:stretch>
        </p:blipFill>
        <p:spPr bwMode="auto">
          <a:xfrm>
            <a:off x="1020763" y="2348880"/>
            <a:ext cx="3932237" cy="3063875"/>
          </a:xfrm>
          <a:prstGeom prst="rect">
            <a:avLst/>
          </a:prstGeom>
          <a:noFill/>
          <a:ln w="9525">
            <a:noFill/>
            <a:miter lim="800000"/>
            <a:headEnd/>
            <a:tailEnd/>
          </a:ln>
        </p:spPr>
      </p:pic>
      <p:sp>
        <p:nvSpPr>
          <p:cNvPr id="34820" name="Text Box 9"/>
          <p:cNvSpPr txBox="1">
            <a:spLocks noChangeArrowheads="1"/>
          </p:cNvSpPr>
          <p:nvPr/>
        </p:nvSpPr>
        <p:spPr bwMode="auto">
          <a:xfrm>
            <a:off x="971600" y="5661248"/>
            <a:ext cx="7924800" cy="571500"/>
          </a:xfrm>
          <a:prstGeom prst="rect">
            <a:avLst/>
          </a:prstGeom>
          <a:noFill/>
          <a:ln w="9525">
            <a:noFill/>
            <a:miter lim="800000"/>
            <a:headEnd/>
            <a:tailEnd/>
          </a:ln>
        </p:spPr>
        <p:txBody>
          <a:bodyPr>
            <a:spAutoFit/>
          </a:bodyPr>
          <a:lstStyle/>
          <a:p>
            <a:pPr>
              <a:spcBef>
                <a:spcPct val="25000"/>
              </a:spcBef>
            </a:pPr>
            <a:r>
              <a:rPr lang="en-US" sz="1400" b="1" dirty="0">
                <a:solidFill>
                  <a:srgbClr val="996633"/>
                </a:solidFill>
                <a:latin typeface="Times New Roman" pitchFamily="18" charset="0"/>
              </a:rPr>
              <a:t>Source: Thomas H. </a:t>
            </a:r>
            <a:r>
              <a:rPr lang="en-US" sz="1400" b="1" dirty="0" err="1">
                <a:solidFill>
                  <a:srgbClr val="996633"/>
                </a:solidFill>
                <a:latin typeface="Times New Roman" pitchFamily="18" charset="0"/>
              </a:rPr>
              <a:t>Herdt</a:t>
            </a:r>
            <a:r>
              <a:rPr lang="en-US" sz="1400" b="1" dirty="0">
                <a:solidFill>
                  <a:srgbClr val="996633"/>
                </a:solidFill>
                <a:latin typeface="Times New Roman" pitchFamily="18" charset="0"/>
              </a:rPr>
              <a:t>, DVM, Michigan State University </a:t>
            </a:r>
          </a:p>
          <a:p>
            <a:pPr>
              <a:spcBef>
                <a:spcPct val="25000"/>
              </a:spcBef>
            </a:pPr>
            <a:r>
              <a:rPr lang="en-US" sz="1400" b="1" dirty="0">
                <a:solidFill>
                  <a:srgbClr val="996633"/>
                </a:solidFill>
                <a:latin typeface="Times New Roman" pitchFamily="18" charset="0"/>
              </a:rPr>
              <a:t>     http://cvm.msu.edu/courses/Lcs643/energy1/sld030.htm</a:t>
            </a:r>
          </a:p>
        </p:txBody>
      </p:sp>
      <p:pic>
        <p:nvPicPr>
          <p:cNvPr id="34822" name="Picture 11" descr="O:\CLASSES\CSS310\Chapter16-Quality\TDN-pounds.jpg"/>
          <p:cNvPicPr>
            <a:picLocks noChangeAspect="1" noChangeArrowheads="1"/>
          </p:cNvPicPr>
          <p:nvPr/>
        </p:nvPicPr>
        <p:blipFill>
          <a:blip r:embed="rId3" cstate="print"/>
          <a:srcRect l="10001" t="5333" r="3999" b="5333"/>
          <a:stretch>
            <a:fillRect/>
          </a:stretch>
        </p:blipFill>
        <p:spPr bwMode="auto">
          <a:xfrm>
            <a:off x="5029200" y="2348880"/>
            <a:ext cx="3932238" cy="3063875"/>
          </a:xfrm>
          <a:prstGeom prst="rect">
            <a:avLst/>
          </a:prstGeom>
          <a:noFill/>
          <a:ln w="9525">
            <a:noFill/>
            <a:miter lim="800000"/>
            <a:headEnd/>
            <a:tailEnd/>
          </a:ln>
        </p:spPr>
      </p:pic>
      <p:sp>
        <p:nvSpPr>
          <p:cNvPr id="8"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99592" y="764704"/>
            <a:ext cx="8001000" cy="4724400"/>
          </a:xfrm>
        </p:spPr>
        <p:txBody>
          <a:bodyPr/>
          <a:lstStyle/>
          <a:p>
            <a:pPr>
              <a:buClr>
                <a:srgbClr val="008000"/>
              </a:buClr>
              <a:buNone/>
            </a:pPr>
            <a:r>
              <a:rPr lang="en-US" dirty="0">
                <a:solidFill>
                  <a:srgbClr val="008000"/>
                </a:solidFill>
              </a:rPr>
              <a:t>Laboratory analysis: Current</a:t>
            </a:r>
          </a:p>
          <a:p>
            <a:pPr>
              <a:buClr>
                <a:srgbClr val="008000"/>
              </a:buClr>
            </a:pPr>
            <a:r>
              <a:rPr lang="en-US" sz="2400" dirty="0">
                <a:solidFill>
                  <a:srgbClr val="008000"/>
                </a:solidFill>
              </a:rPr>
              <a:t>Detergent analysis system (Peter Van </a:t>
            </a:r>
            <a:r>
              <a:rPr lang="en-US" sz="2400" dirty="0" err="1">
                <a:solidFill>
                  <a:srgbClr val="008000"/>
                </a:solidFill>
              </a:rPr>
              <a:t>Soest</a:t>
            </a:r>
            <a:r>
              <a:rPr lang="en-US" sz="2400" dirty="0">
                <a:solidFill>
                  <a:srgbClr val="008000"/>
                </a:solidFill>
              </a:rPr>
              <a:t>)</a:t>
            </a:r>
          </a:p>
          <a:p>
            <a:pPr lvl="1">
              <a:buClr>
                <a:srgbClr val="008000"/>
              </a:buClr>
            </a:pPr>
            <a:r>
              <a:rPr lang="en-US" sz="2000" dirty="0">
                <a:solidFill>
                  <a:srgbClr val="008000"/>
                </a:solidFill>
              </a:rPr>
              <a:t>Cell walls</a:t>
            </a:r>
          </a:p>
          <a:p>
            <a:pPr lvl="1">
              <a:buClr>
                <a:srgbClr val="008000"/>
              </a:buClr>
            </a:pPr>
            <a:r>
              <a:rPr lang="en-US" sz="2000" dirty="0">
                <a:solidFill>
                  <a:srgbClr val="008000"/>
                </a:solidFill>
              </a:rPr>
              <a:t>Cell contents</a:t>
            </a:r>
          </a:p>
        </p:txBody>
      </p:sp>
      <p:pic>
        <p:nvPicPr>
          <p:cNvPr id="9" name="Picture 5" descr="O:\CLASSES\CSS310\Chapter16-Quality\cell-wall-diagram.gif"/>
          <p:cNvPicPr>
            <a:picLocks noChangeAspect="1" noChangeArrowheads="1"/>
          </p:cNvPicPr>
          <p:nvPr/>
        </p:nvPicPr>
        <p:blipFill>
          <a:blip r:embed="rId2" cstate="print"/>
          <a:srcRect b="11163"/>
          <a:stretch>
            <a:fillRect/>
          </a:stretch>
        </p:blipFill>
        <p:spPr bwMode="auto">
          <a:xfrm>
            <a:off x="1835696" y="2636912"/>
            <a:ext cx="1944216" cy="1719995"/>
          </a:xfrm>
          <a:prstGeom prst="rect">
            <a:avLst/>
          </a:prstGeom>
          <a:noFill/>
          <a:ln w="9525">
            <a:noFill/>
            <a:miter lim="800000"/>
            <a:headEnd/>
            <a:tailEnd/>
          </a:ln>
        </p:spPr>
      </p:pic>
      <p:pic>
        <p:nvPicPr>
          <p:cNvPr id="8" name="Picture 4" descr="O:\CLASSES\CSS310\Chapter16-Quality\VanSoest-fiber-analysis.gif"/>
          <p:cNvPicPr>
            <a:picLocks noChangeAspect="1" noChangeArrowheads="1"/>
          </p:cNvPicPr>
          <p:nvPr/>
        </p:nvPicPr>
        <p:blipFill>
          <a:blip r:embed="rId3" cstate="print"/>
          <a:srcRect t="11395"/>
          <a:stretch>
            <a:fillRect/>
          </a:stretch>
        </p:blipFill>
        <p:spPr bwMode="auto">
          <a:xfrm>
            <a:off x="3275856" y="1772816"/>
            <a:ext cx="5760639" cy="2816959"/>
          </a:xfrm>
          <a:prstGeom prst="rect">
            <a:avLst/>
          </a:prstGeom>
          <a:noFill/>
          <a:ln w="9525">
            <a:noFill/>
            <a:miter lim="800000"/>
            <a:headEnd/>
            <a:tailEnd/>
          </a:ln>
        </p:spPr>
      </p:pic>
      <p:pic>
        <p:nvPicPr>
          <p:cNvPr id="11" name="Picture 6" descr="O:\CLASSES\CSS310\Chapter16-Quality\fiber-analysis.jpg"/>
          <p:cNvPicPr>
            <a:picLocks noChangeAspect="1" noChangeArrowheads="1"/>
          </p:cNvPicPr>
          <p:nvPr/>
        </p:nvPicPr>
        <p:blipFill>
          <a:blip r:embed="rId4" cstate="print"/>
          <a:srcRect/>
          <a:stretch>
            <a:fillRect/>
          </a:stretch>
        </p:blipFill>
        <p:spPr bwMode="auto">
          <a:xfrm>
            <a:off x="1331640" y="4509120"/>
            <a:ext cx="3095625" cy="1857375"/>
          </a:xfrm>
          <a:prstGeom prst="rect">
            <a:avLst/>
          </a:prstGeom>
          <a:noFill/>
          <a:ln w="9525">
            <a:noFill/>
            <a:miter lim="800000"/>
            <a:headEnd/>
            <a:tailEnd/>
          </a:ln>
        </p:spPr>
      </p:pic>
      <p:sp>
        <p:nvSpPr>
          <p:cNvPr id="12" name="Text Box 7"/>
          <p:cNvSpPr txBox="1">
            <a:spLocks noChangeArrowheads="1"/>
          </p:cNvSpPr>
          <p:nvPr/>
        </p:nvSpPr>
        <p:spPr bwMode="auto">
          <a:xfrm>
            <a:off x="4716016" y="4869160"/>
            <a:ext cx="4343400" cy="1200329"/>
          </a:xfrm>
          <a:prstGeom prst="rect">
            <a:avLst/>
          </a:prstGeom>
          <a:noFill/>
          <a:ln w="9525">
            <a:solidFill>
              <a:srgbClr val="002060"/>
            </a:solidFill>
            <a:miter lim="800000"/>
            <a:headEnd/>
            <a:tailEnd/>
          </a:ln>
        </p:spPr>
        <p:txBody>
          <a:bodyPr>
            <a:spAutoFit/>
          </a:bodyPr>
          <a:lstStyle/>
          <a:p>
            <a:pPr>
              <a:spcBef>
                <a:spcPct val="50000"/>
              </a:spcBef>
            </a:pPr>
            <a:r>
              <a:rPr lang="en-US" sz="1800" b="1" dirty="0">
                <a:latin typeface="Times New Roman" pitchFamily="18" charset="0"/>
              </a:rPr>
              <a:t>This detergent analysis system more accurately predicts what nutrients the animals can use by distinguishing between cell walls and cell contents. </a:t>
            </a:r>
          </a:p>
        </p:txBody>
      </p:sp>
      <p:sp>
        <p:nvSpPr>
          <p:cNvPr id="13"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99592" y="764704"/>
            <a:ext cx="8001000" cy="4724400"/>
          </a:xfrm>
        </p:spPr>
        <p:txBody>
          <a:bodyPr/>
          <a:lstStyle/>
          <a:p>
            <a:pPr>
              <a:buClr>
                <a:srgbClr val="008000"/>
              </a:buClr>
              <a:buNone/>
            </a:pPr>
            <a:r>
              <a:rPr lang="en-US" dirty="0">
                <a:solidFill>
                  <a:srgbClr val="008000"/>
                </a:solidFill>
              </a:rPr>
              <a:t>Laboratory analysis: Current</a:t>
            </a:r>
          </a:p>
          <a:p>
            <a:pPr>
              <a:buClr>
                <a:srgbClr val="008000"/>
              </a:buClr>
            </a:pPr>
            <a:r>
              <a:rPr lang="en-US" sz="2400" dirty="0">
                <a:solidFill>
                  <a:srgbClr val="008000"/>
                </a:solidFill>
              </a:rPr>
              <a:t>Detergent analysis system (Peter Van </a:t>
            </a:r>
            <a:r>
              <a:rPr lang="en-US" sz="2400" dirty="0" err="1">
                <a:solidFill>
                  <a:srgbClr val="008000"/>
                </a:solidFill>
              </a:rPr>
              <a:t>Soest</a:t>
            </a:r>
            <a:r>
              <a:rPr lang="en-US" sz="2400" dirty="0">
                <a:solidFill>
                  <a:srgbClr val="008000"/>
                </a:solidFill>
              </a:rPr>
              <a:t>)</a:t>
            </a:r>
          </a:p>
          <a:p>
            <a:pPr lvl="1">
              <a:buClr>
                <a:srgbClr val="008000"/>
              </a:buClr>
            </a:pPr>
            <a:r>
              <a:rPr lang="en-US" sz="2000" dirty="0">
                <a:solidFill>
                  <a:srgbClr val="008000"/>
                </a:solidFill>
              </a:rPr>
              <a:t>Cell walls</a:t>
            </a:r>
          </a:p>
          <a:p>
            <a:pPr lvl="1">
              <a:buClr>
                <a:srgbClr val="008000"/>
              </a:buClr>
            </a:pPr>
            <a:r>
              <a:rPr lang="en-US" sz="2000" dirty="0">
                <a:solidFill>
                  <a:srgbClr val="008000"/>
                </a:solidFill>
              </a:rPr>
              <a:t>Cell contents</a:t>
            </a:r>
          </a:p>
        </p:txBody>
      </p:sp>
      <p:sp>
        <p:nvSpPr>
          <p:cNvPr id="12" name="Text Box 7"/>
          <p:cNvSpPr txBox="1">
            <a:spLocks noChangeArrowheads="1"/>
          </p:cNvSpPr>
          <p:nvPr/>
        </p:nvSpPr>
        <p:spPr bwMode="auto">
          <a:xfrm>
            <a:off x="935088" y="5661248"/>
            <a:ext cx="8208912" cy="646331"/>
          </a:xfrm>
          <a:prstGeom prst="rect">
            <a:avLst/>
          </a:prstGeom>
          <a:noFill/>
          <a:ln w="9525">
            <a:noFill/>
            <a:miter lim="800000"/>
            <a:headEnd/>
            <a:tailEnd/>
          </a:ln>
        </p:spPr>
        <p:txBody>
          <a:bodyPr wrap="square">
            <a:spAutoFit/>
          </a:bodyPr>
          <a:lstStyle/>
          <a:p>
            <a:pPr>
              <a:spcBef>
                <a:spcPct val="50000"/>
              </a:spcBef>
            </a:pPr>
            <a:r>
              <a:rPr lang="en-US" sz="1800" b="1" dirty="0">
                <a:latin typeface="Times New Roman" pitchFamily="18" charset="0"/>
              </a:rPr>
              <a:t>This detergent analysis system more accurately predicts what nutrients the animals can use by distinguishing between cell walls and cell contents. </a:t>
            </a:r>
          </a:p>
        </p:txBody>
      </p:sp>
      <p:pic>
        <p:nvPicPr>
          <p:cNvPr id="14" name="Picture 13" descr="ndf&amp;adf20001.jpg"/>
          <p:cNvPicPr>
            <a:picLocks noChangeAspect="1"/>
          </p:cNvPicPr>
          <p:nvPr/>
        </p:nvPicPr>
        <p:blipFill>
          <a:blip r:embed="rId2" cstate="print"/>
          <a:stretch>
            <a:fillRect/>
          </a:stretch>
        </p:blipFill>
        <p:spPr>
          <a:xfrm>
            <a:off x="3635896" y="1844824"/>
            <a:ext cx="5135488" cy="3757014"/>
          </a:xfrm>
          <a:prstGeom prst="rect">
            <a:avLst/>
          </a:prstGeom>
        </p:spPr>
      </p:pic>
      <p:sp>
        <p:nvSpPr>
          <p:cNvPr id="6"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O:\CLASSES\CSS310\Chapter16-Quality\forage-analysis.jpg"/>
          <p:cNvPicPr>
            <a:picLocks noChangeAspect="1" noChangeArrowheads="1"/>
          </p:cNvPicPr>
          <p:nvPr/>
        </p:nvPicPr>
        <p:blipFill>
          <a:blip r:embed="rId2" cstate="print"/>
          <a:srcRect/>
          <a:stretch>
            <a:fillRect/>
          </a:stretch>
        </p:blipFill>
        <p:spPr bwMode="auto">
          <a:xfrm>
            <a:off x="7092280" y="620688"/>
            <a:ext cx="1584176" cy="1729513"/>
          </a:xfrm>
          <a:prstGeom prst="rect">
            <a:avLst/>
          </a:prstGeom>
          <a:noFill/>
          <a:ln w="9525">
            <a:noFill/>
            <a:miter lim="800000"/>
            <a:headEnd/>
            <a:tailEnd/>
          </a:ln>
        </p:spPr>
      </p:pic>
      <p:sp>
        <p:nvSpPr>
          <p:cNvPr id="3" name="Content Placeholder 2"/>
          <p:cNvSpPr>
            <a:spLocks noGrp="1"/>
          </p:cNvSpPr>
          <p:nvPr>
            <p:ph idx="1"/>
          </p:nvPr>
        </p:nvSpPr>
        <p:spPr>
          <a:xfrm>
            <a:off x="899592" y="764704"/>
            <a:ext cx="5328592" cy="5112568"/>
          </a:xfrm>
        </p:spPr>
        <p:txBody>
          <a:bodyPr/>
          <a:lstStyle/>
          <a:p>
            <a:pPr>
              <a:buClr>
                <a:srgbClr val="008000"/>
              </a:buClr>
              <a:buNone/>
            </a:pPr>
            <a:r>
              <a:rPr lang="en-US" dirty="0">
                <a:solidFill>
                  <a:srgbClr val="008000"/>
                </a:solidFill>
              </a:rPr>
              <a:t>Laboratory analysis: NDF</a:t>
            </a:r>
          </a:p>
          <a:p>
            <a:pPr>
              <a:buClr>
                <a:srgbClr val="008000"/>
              </a:buClr>
            </a:pPr>
            <a:r>
              <a:rPr lang="en-US" sz="2400" dirty="0">
                <a:solidFill>
                  <a:srgbClr val="008000"/>
                </a:solidFill>
              </a:rPr>
              <a:t>Neutral Detergent Fiber</a:t>
            </a:r>
            <a:endParaRPr lang="en-US" sz="2400" dirty="0">
              <a:solidFill>
                <a:srgbClr val="008000"/>
              </a:solidFill>
              <a:latin typeface="Arial" charset="0"/>
              <a:cs typeface="Times New Roman" pitchFamily="18" charset="0"/>
            </a:endParaRPr>
          </a:p>
          <a:p>
            <a:pPr lvl="1">
              <a:buClr>
                <a:srgbClr val="008000"/>
              </a:buClr>
            </a:pPr>
            <a:r>
              <a:rPr lang="en-US" sz="1800" dirty="0">
                <a:solidFill>
                  <a:srgbClr val="008000"/>
                </a:solidFill>
                <a:latin typeface="Arial" charset="0"/>
              </a:rPr>
              <a:t>Determined when a sample is extracted with a neutral detergent solution</a:t>
            </a:r>
          </a:p>
          <a:p>
            <a:pPr lvl="1">
              <a:buClr>
                <a:srgbClr val="008000"/>
              </a:buClr>
            </a:pPr>
            <a:r>
              <a:rPr lang="en-US" sz="1800" dirty="0">
                <a:solidFill>
                  <a:srgbClr val="008000"/>
                </a:solidFill>
                <a:latin typeface="Arial" charset="0"/>
              </a:rPr>
              <a:t>Cell contents are largely soluble and the cell wall components are insoluble</a:t>
            </a:r>
          </a:p>
          <a:p>
            <a:pPr lvl="1">
              <a:buClr>
                <a:srgbClr val="008000"/>
              </a:buClr>
            </a:pPr>
            <a:r>
              <a:rPr lang="en-US" sz="1800" dirty="0">
                <a:solidFill>
                  <a:srgbClr val="008000"/>
                </a:solidFill>
                <a:latin typeface="Arial" charset="0"/>
              </a:rPr>
              <a:t>NDF value predicts dry matter intake (DMI) </a:t>
            </a:r>
            <a:br>
              <a:rPr lang="en-US" sz="1800" dirty="0">
                <a:solidFill>
                  <a:srgbClr val="008000"/>
                </a:solidFill>
                <a:latin typeface="Arial" charset="0"/>
              </a:rPr>
            </a:br>
            <a:r>
              <a:rPr lang="en-US" sz="1800" dirty="0">
                <a:solidFill>
                  <a:srgbClr val="008000"/>
                </a:solidFill>
                <a:latin typeface="Arial" charset="0"/>
              </a:rPr>
              <a:t>[because …. a high NDF means the animal feels full longer because certain components are taking longer to be digested, and … if the animal feels full, it eats less] </a:t>
            </a:r>
          </a:p>
          <a:p>
            <a:pPr lvl="1">
              <a:buClr>
                <a:srgbClr val="008000"/>
              </a:buClr>
            </a:pPr>
            <a:r>
              <a:rPr lang="en-US" sz="1800" dirty="0">
                <a:solidFill>
                  <a:srgbClr val="008000"/>
                </a:solidFill>
                <a:latin typeface="Arial" charset="0"/>
              </a:rPr>
              <a:t>Corn grain is ~ 10% NDF; nearly 90% digestible</a:t>
            </a:r>
          </a:p>
          <a:p>
            <a:pPr lvl="1">
              <a:buClr>
                <a:srgbClr val="008000"/>
              </a:buClr>
            </a:pPr>
            <a:r>
              <a:rPr lang="en-US" sz="1800" dirty="0">
                <a:solidFill>
                  <a:srgbClr val="008000"/>
                </a:solidFill>
                <a:latin typeface="Arial" charset="0"/>
              </a:rPr>
              <a:t>Straw with an NDF of ~ 80%; only 20% digestible</a:t>
            </a:r>
            <a:endParaRPr lang="en-US" sz="1800" dirty="0">
              <a:solidFill>
                <a:srgbClr val="008000"/>
              </a:solidFill>
              <a:latin typeface="Arial" charset="0"/>
              <a:cs typeface="Times New Roman" pitchFamily="18" charset="0"/>
            </a:endParaRPr>
          </a:p>
          <a:p>
            <a:pPr lvl="1">
              <a:buClr>
                <a:srgbClr val="008000"/>
              </a:buClr>
            </a:pPr>
            <a:endParaRPr lang="en-US" sz="1800" dirty="0">
              <a:solidFill>
                <a:srgbClr val="008000"/>
              </a:solidFill>
              <a:latin typeface="Arial" charset="0"/>
              <a:cs typeface="Times New Roman" pitchFamily="18" charset="0"/>
            </a:endParaRPr>
          </a:p>
          <a:p>
            <a:pPr lvl="1">
              <a:buClr>
                <a:srgbClr val="008000"/>
              </a:buClr>
            </a:pPr>
            <a:endParaRPr lang="en-US" dirty="0">
              <a:solidFill>
                <a:srgbClr val="008000"/>
              </a:solidFill>
            </a:endParaRPr>
          </a:p>
          <a:p>
            <a:pPr lvl="1">
              <a:buClr>
                <a:srgbClr val="008000"/>
              </a:buClr>
            </a:pPr>
            <a:endParaRPr lang="en-US" dirty="0">
              <a:solidFill>
                <a:srgbClr val="008000"/>
              </a:solidFill>
            </a:endParaRPr>
          </a:p>
        </p:txBody>
      </p:sp>
      <p:pic>
        <p:nvPicPr>
          <p:cNvPr id="10" name="Picture 12" descr="O:\CLASSES\CSS310\Chapter16-Quality\corn-ear.jpg"/>
          <p:cNvPicPr>
            <a:picLocks noChangeAspect="1" noChangeArrowheads="1"/>
          </p:cNvPicPr>
          <p:nvPr/>
        </p:nvPicPr>
        <p:blipFill>
          <a:blip r:embed="rId3" cstate="print"/>
          <a:srcRect b="17218"/>
          <a:stretch>
            <a:fillRect/>
          </a:stretch>
        </p:blipFill>
        <p:spPr bwMode="auto">
          <a:xfrm>
            <a:off x="6516216" y="2564904"/>
            <a:ext cx="2362200" cy="1577975"/>
          </a:xfrm>
          <a:prstGeom prst="rect">
            <a:avLst/>
          </a:prstGeom>
          <a:noFill/>
          <a:ln w="9525">
            <a:noFill/>
            <a:miter lim="800000"/>
            <a:headEnd/>
            <a:tailEnd/>
          </a:ln>
        </p:spPr>
      </p:pic>
      <p:pic>
        <p:nvPicPr>
          <p:cNvPr id="11" name="Picture 13" descr="O:\CLASSES\CSS310\Chapter16-Quality\straw-hand.jpg"/>
          <p:cNvPicPr>
            <a:picLocks noChangeAspect="1" noChangeArrowheads="1"/>
          </p:cNvPicPr>
          <p:nvPr/>
        </p:nvPicPr>
        <p:blipFill>
          <a:blip r:embed="rId4" cstate="print"/>
          <a:srcRect/>
          <a:stretch>
            <a:fillRect/>
          </a:stretch>
        </p:blipFill>
        <p:spPr bwMode="auto">
          <a:xfrm>
            <a:off x="6801172" y="4509120"/>
            <a:ext cx="2019300" cy="1776412"/>
          </a:xfrm>
          <a:prstGeom prst="rect">
            <a:avLst/>
          </a:prstGeom>
          <a:noFill/>
          <a:ln w="9525">
            <a:noFill/>
            <a:miter lim="800000"/>
            <a:headEnd/>
            <a:tailEnd/>
          </a:ln>
        </p:spPr>
      </p:pic>
      <p:sp>
        <p:nvSpPr>
          <p:cNvPr id="8"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764704"/>
            <a:ext cx="8136904" cy="5112568"/>
          </a:xfrm>
        </p:spPr>
        <p:txBody>
          <a:bodyPr/>
          <a:lstStyle/>
          <a:p>
            <a:pPr>
              <a:buClr>
                <a:srgbClr val="008000"/>
              </a:buClr>
              <a:buNone/>
            </a:pPr>
            <a:r>
              <a:rPr lang="en-US" dirty="0">
                <a:solidFill>
                  <a:srgbClr val="008000"/>
                </a:solidFill>
              </a:rPr>
              <a:t>Laboratory analysis: NDF</a:t>
            </a:r>
          </a:p>
          <a:p>
            <a:pPr>
              <a:buClr>
                <a:srgbClr val="008000"/>
              </a:buClr>
            </a:pPr>
            <a:r>
              <a:rPr lang="en-US" sz="2400" dirty="0">
                <a:solidFill>
                  <a:srgbClr val="008000"/>
                </a:solidFill>
              </a:rPr>
              <a:t>Neutral Detergent Fiber</a:t>
            </a:r>
          </a:p>
          <a:p>
            <a:pPr lvl="1">
              <a:buClr>
                <a:srgbClr val="008000"/>
              </a:buClr>
            </a:pPr>
            <a:r>
              <a:rPr lang="en-US" dirty="0">
                <a:solidFill>
                  <a:srgbClr val="008000"/>
                </a:solidFill>
                <a:latin typeface="Arial" charset="0"/>
              </a:rPr>
              <a:t>Dry matter intake decreases with increasing NDF </a:t>
            </a:r>
            <a:br>
              <a:rPr lang="en-US" dirty="0">
                <a:solidFill>
                  <a:srgbClr val="008000"/>
                </a:solidFill>
                <a:latin typeface="Arial" charset="0"/>
              </a:rPr>
            </a:br>
            <a:r>
              <a:rPr lang="en-US" dirty="0">
                <a:solidFill>
                  <a:srgbClr val="008000"/>
                </a:solidFill>
                <a:latin typeface="Arial" charset="0"/>
              </a:rPr>
              <a:t>(negatively correlated)</a:t>
            </a:r>
          </a:p>
          <a:p>
            <a:pPr lvl="1">
              <a:buClr>
                <a:srgbClr val="008000"/>
              </a:buClr>
            </a:pPr>
            <a:endParaRPr lang="en-US" sz="2000" dirty="0">
              <a:solidFill>
                <a:srgbClr val="008000"/>
              </a:solidFill>
              <a:latin typeface="Arial" charset="0"/>
              <a:cs typeface="Times New Roman" pitchFamily="18" charset="0"/>
            </a:endParaRPr>
          </a:p>
          <a:p>
            <a:pPr lvl="1">
              <a:buClr>
                <a:srgbClr val="008000"/>
              </a:buClr>
            </a:pPr>
            <a:endParaRPr lang="en-US" sz="1800" dirty="0">
              <a:solidFill>
                <a:srgbClr val="008000"/>
              </a:solidFill>
              <a:latin typeface="Arial" charset="0"/>
              <a:cs typeface="Times New Roman" pitchFamily="18" charset="0"/>
            </a:endParaRPr>
          </a:p>
          <a:p>
            <a:pPr lvl="1">
              <a:buClr>
                <a:srgbClr val="008000"/>
              </a:buClr>
            </a:pPr>
            <a:endParaRPr lang="en-US" dirty="0">
              <a:solidFill>
                <a:srgbClr val="008000"/>
              </a:solidFill>
            </a:endParaRPr>
          </a:p>
          <a:p>
            <a:pPr lvl="1">
              <a:buClr>
                <a:srgbClr val="008000"/>
              </a:buClr>
            </a:pPr>
            <a:endParaRPr lang="en-US" dirty="0">
              <a:solidFill>
                <a:srgbClr val="008000"/>
              </a:solidFill>
            </a:endParaRPr>
          </a:p>
        </p:txBody>
      </p:sp>
      <p:pic>
        <p:nvPicPr>
          <p:cNvPr id="7" name="Picture 1029" descr="O:\CLASSES\CSS310\Chapter16-Quality\DMI-NDF.gif"/>
          <p:cNvPicPr>
            <a:picLocks noChangeAspect="1" noChangeArrowheads="1"/>
          </p:cNvPicPr>
          <p:nvPr/>
        </p:nvPicPr>
        <p:blipFill>
          <a:blip r:embed="rId2" cstate="print"/>
          <a:srcRect/>
          <a:stretch>
            <a:fillRect/>
          </a:stretch>
        </p:blipFill>
        <p:spPr bwMode="auto">
          <a:xfrm>
            <a:off x="1945583" y="2492896"/>
            <a:ext cx="5722761" cy="3828480"/>
          </a:xfrm>
          <a:prstGeom prst="rect">
            <a:avLst/>
          </a:prstGeom>
          <a:noFill/>
          <a:ln w="9525">
            <a:noFill/>
            <a:miter lim="800000"/>
            <a:headEnd/>
            <a:tailEnd/>
          </a:ln>
        </p:spPr>
      </p:pic>
      <p:sp>
        <p:nvSpPr>
          <p:cNvPr id="6"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764704"/>
            <a:ext cx="8064896" cy="5112568"/>
          </a:xfrm>
        </p:spPr>
        <p:txBody>
          <a:bodyPr/>
          <a:lstStyle/>
          <a:p>
            <a:pPr>
              <a:buClr>
                <a:srgbClr val="008000"/>
              </a:buClr>
              <a:buNone/>
            </a:pPr>
            <a:r>
              <a:rPr lang="en-US" dirty="0">
                <a:solidFill>
                  <a:srgbClr val="008000"/>
                </a:solidFill>
              </a:rPr>
              <a:t>Laboratory analysis: ADF</a:t>
            </a:r>
          </a:p>
          <a:p>
            <a:pPr>
              <a:buClr>
                <a:srgbClr val="008000"/>
              </a:buClr>
            </a:pPr>
            <a:r>
              <a:rPr lang="en-US" sz="2400" dirty="0">
                <a:solidFill>
                  <a:srgbClr val="008000"/>
                </a:solidFill>
              </a:rPr>
              <a:t>Acid Detergent Fiber</a:t>
            </a:r>
            <a:endParaRPr lang="en-US" sz="2400" dirty="0">
              <a:solidFill>
                <a:srgbClr val="008000"/>
              </a:solidFill>
              <a:latin typeface="Arial" charset="0"/>
              <a:cs typeface="Times New Roman" pitchFamily="18" charset="0"/>
            </a:endParaRPr>
          </a:p>
          <a:p>
            <a:pPr lvl="1">
              <a:buClr>
                <a:srgbClr val="008000"/>
              </a:buClr>
            </a:pPr>
            <a:r>
              <a:rPr lang="en-US" sz="2000" dirty="0">
                <a:solidFill>
                  <a:srgbClr val="008000"/>
                </a:solidFill>
                <a:latin typeface="Arial" charset="0"/>
              </a:rPr>
              <a:t>Sample is extracted with a sulfuric acid detergent solution</a:t>
            </a:r>
          </a:p>
          <a:p>
            <a:pPr lvl="1">
              <a:buClr>
                <a:srgbClr val="008000"/>
              </a:buClr>
            </a:pPr>
            <a:r>
              <a:rPr lang="en-US" sz="2000" dirty="0">
                <a:solidFill>
                  <a:srgbClr val="008000"/>
                </a:solidFill>
                <a:latin typeface="Arial" charset="0"/>
              </a:rPr>
              <a:t>Cell walls are partially digestible with </a:t>
            </a:r>
            <a:r>
              <a:rPr lang="en-US" sz="2000" dirty="0" err="1">
                <a:solidFill>
                  <a:srgbClr val="008000"/>
                </a:solidFill>
                <a:latin typeface="Arial" charset="0"/>
              </a:rPr>
              <a:t>cellulase</a:t>
            </a:r>
            <a:endParaRPr lang="en-US" sz="2000" dirty="0">
              <a:solidFill>
                <a:srgbClr val="008000"/>
              </a:solidFill>
              <a:latin typeface="Arial" charset="0"/>
            </a:endParaRPr>
          </a:p>
          <a:p>
            <a:pPr lvl="1">
              <a:buClr>
                <a:srgbClr val="008000"/>
              </a:buClr>
            </a:pPr>
            <a:r>
              <a:rPr lang="en-US" sz="2000" dirty="0">
                <a:solidFill>
                  <a:srgbClr val="008000"/>
                </a:solidFill>
                <a:latin typeface="Arial" charset="0"/>
              </a:rPr>
              <a:t>ADF value predicts digestible dry matter (DDM) </a:t>
            </a:r>
          </a:p>
          <a:p>
            <a:pPr lvl="1">
              <a:buClr>
                <a:srgbClr val="008000"/>
              </a:buClr>
            </a:pPr>
            <a:r>
              <a:rPr lang="en-US" sz="2000" dirty="0">
                <a:solidFill>
                  <a:srgbClr val="008000"/>
                </a:solidFill>
                <a:latin typeface="Arial" charset="0"/>
              </a:rPr>
              <a:t>Corn grain is ~ 3% ADF </a:t>
            </a:r>
          </a:p>
          <a:p>
            <a:pPr lvl="1">
              <a:buClr>
                <a:srgbClr val="008000"/>
              </a:buClr>
            </a:pPr>
            <a:r>
              <a:rPr lang="en-US" sz="2000" dirty="0">
                <a:solidFill>
                  <a:srgbClr val="008000"/>
                </a:solidFill>
                <a:latin typeface="Arial" charset="0"/>
              </a:rPr>
              <a:t>Dairy quality alfalfa is &lt; 30% ADF</a:t>
            </a:r>
          </a:p>
          <a:p>
            <a:pPr lvl="1">
              <a:buClr>
                <a:srgbClr val="008000"/>
              </a:buClr>
            </a:pPr>
            <a:r>
              <a:rPr lang="en-US" sz="2000" dirty="0">
                <a:solidFill>
                  <a:srgbClr val="008000"/>
                </a:solidFill>
                <a:latin typeface="Arial" charset="0"/>
              </a:rPr>
              <a:t>Late maturity grass hay and straws may be &gt; 50% ADF</a:t>
            </a:r>
          </a:p>
          <a:p>
            <a:pPr lvl="1">
              <a:buClr>
                <a:srgbClr val="008000"/>
              </a:buClr>
            </a:pPr>
            <a:endParaRPr lang="en-US" sz="1800" dirty="0">
              <a:solidFill>
                <a:srgbClr val="008000"/>
              </a:solidFill>
              <a:latin typeface="Arial" charset="0"/>
              <a:cs typeface="Times New Roman" pitchFamily="18" charset="0"/>
            </a:endParaRPr>
          </a:p>
          <a:p>
            <a:pPr lvl="1">
              <a:buClr>
                <a:srgbClr val="008000"/>
              </a:buClr>
            </a:pPr>
            <a:endParaRPr lang="en-US" dirty="0">
              <a:solidFill>
                <a:srgbClr val="008000"/>
              </a:solidFill>
            </a:endParaRPr>
          </a:p>
          <a:p>
            <a:pPr lvl="1">
              <a:buClr>
                <a:srgbClr val="008000"/>
              </a:buClr>
            </a:pPr>
            <a:endParaRPr lang="en-US" dirty="0">
              <a:solidFill>
                <a:srgbClr val="008000"/>
              </a:solidFill>
            </a:endParaRPr>
          </a:p>
        </p:txBody>
      </p:sp>
      <p:pic>
        <p:nvPicPr>
          <p:cNvPr id="7" name="Picture 6" descr="O:\CLASSES\CSS310\Chapter16-Quality\cows-hay2"/>
          <p:cNvPicPr>
            <a:picLocks noChangeAspect="1" noChangeArrowheads="1"/>
          </p:cNvPicPr>
          <p:nvPr/>
        </p:nvPicPr>
        <p:blipFill>
          <a:blip r:embed="rId2" cstate="print"/>
          <a:srcRect l="3636" t="4706" r="7272" b="4706"/>
          <a:stretch>
            <a:fillRect/>
          </a:stretch>
        </p:blipFill>
        <p:spPr bwMode="auto">
          <a:xfrm>
            <a:off x="1782890" y="4016394"/>
            <a:ext cx="3149150" cy="2276589"/>
          </a:xfrm>
          <a:prstGeom prst="rect">
            <a:avLst/>
          </a:prstGeom>
          <a:noFill/>
          <a:ln w="9525">
            <a:noFill/>
            <a:miter lim="800000"/>
            <a:headEnd/>
            <a:tailEnd/>
          </a:ln>
        </p:spPr>
      </p:pic>
      <p:pic>
        <p:nvPicPr>
          <p:cNvPr id="8" name="Picture 5" descr="O:\CLASSES\CSS310\Chapter16-Quality\hay-bales-fog.jpg"/>
          <p:cNvPicPr>
            <a:picLocks noChangeAspect="1" noChangeArrowheads="1"/>
          </p:cNvPicPr>
          <p:nvPr/>
        </p:nvPicPr>
        <p:blipFill>
          <a:blip r:embed="rId3" cstate="print"/>
          <a:srcRect/>
          <a:stretch>
            <a:fillRect/>
          </a:stretch>
        </p:blipFill>
        <p:spPr bwMode="auto">
          <a:xfrm>
            <a:off x="5004048" y="4005064"/>
            <a:ext cx="3456384" cy="2313857"/>
          </a:xfrm>
          <a:prstGeom prst="rect">
            <a:avLst/>
          </a:prstGeom>
          <a:noFill/>
          <a:ln w="9525">
            <a:noFill/>
            <a:miter lim="800000"/>
            <a:headEnd/>
            <a:tailEnd/>
          </a:ln>
        </p:spPr>
      </p:pic>
      <p:sp>
        <p:nvSpPr>
          <p:cNvPr id="9"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764704"/>
            <a:ext cx="8136904" cy="5112568"/>
          </a:xfrm>
        </p:spPr>
        <p:txBody>
          <a:bodyPr/>
          <a:lstStyle/>
          <a:p>
            <a:pPr>
              <a:buClr>
                <a:srgbClr val="008000"/>
              </a:buClr>
              <a:buNone/>
            </a:pPr>
            <a:r>
              <a:rPr lang="en-US" dirty="0">
                <a:solidFill>
                  <a:srgbClr val="008000"/>
                </a:solidFill>
              </a:rPr>
              <a:t>Laboratory analysis: ADF</a:t>
            </a:r>
          </a:p>
          <a:p>
            <a:pPr>
              <a:buClr>
                <a:srgbClr val="008000"/>
              </a:buClr>
            </a:pPr>
            <a:r>
              <a:rPr lang="en-US" sz="2400" dirty="0">
                <a:solidFill>
                  <a:srgbClr val="008000"/>
                </a:solidFill>
              </a:rPr>
              <a:t>Acid Detergent Fiber</a:t>
            </a:r>
          </a:p>
          <a:p>
            <a:pPr lvl="1">
              <a:buClr>
                <a:srgbClr val="008000"/>
              </a:buClr>
            </a:pPr>
            <a:r>
              <a:rPr lang="en-US" sz="2000" dirty="0">
                <a:solidFill>
                  <a:srgbClr val="008000"/>
                </a:solidFill>
                <a:latin typeface="Arial" charset="0"/>
              </a:rPr>
              <a:t>Digestible Dry Matter decreases with increasing ADF (negatively correlated)</a:t>
            </a:r>
          </a:p>
          <a:p>
            <a:pPr lvl="1">
              <a:buClr>
                <a:srgbClr val="008000"/>
              </a:buClr>
            </a:pPr>
            <a:endParaRPr lang="en-US" sz="2000" dirty="0">
              <a:solidFill>
                <a:srgbClr val="008000"/>
              </a:solidFill>
              <a:latin typeface="Arial" charset="0"/>
              <a:cs typeface="Times New Roman" pitchFamily="18" charset="0"/>
            </a:endParaRPr>
          </a:p>
          <a:p>
            <a:pPr lvl="1">
              <a:buClr>
                <a:srgbClr val="008000"/>
              </a:buClr>
            </a:pPr>
            <a:endParaRPr lang="en-US" sz="1800" dirty="0">
              <a:solidFill>
                <a:srgbClr val="008000"/>
              </a:solidFill>
              <a:latin typeface="Arial" charset="0"/>
              <a:cs typeface="Times New Roman" pitchFamily="18" charset="0"/>
            </a:endParaRPr>
          </a:p>
          <a:p>
            <a:pPr lvl="1">
              <a:buClr>
                <a:srgbClr val="008000"/>
              </a:buClr>
            </a:pPr>
            <a:endParaRPr lang="en-US" dirty="0">
              <a:solidFill>
                <a:srgbClr val="008000"/>
              </a:solidFill>
            </a:endParaRPr>
          </a:p>
          <a:p>
            <a:pPr lvl="1">
              <a:buClr>
                <a:srgbClr val="008000"/>
              </a:buClr>
            </a:pPr>
            <a:endParaRPr lang="en-US" dirty="0">
              <a:solidFill>
                <a:srgbClr val="008000"/>
              </a:solidFill>
            </a:endParaRPr>
          </a:p>
        </p:txBody>
      </p:sp>
      <p:pic>
        <p:nvPicPr>
          <p:cNvPr id="5" name="Picture 1030" descr="O:\CLASSES\CSS310\Chapter16-Quality\digestibility-graph.gif"/>
          <p:cNvPicPr>
            <a:picLocks noChangeAspect="1" noChangeArrowheads="1"/>
          </p:cNvPicPr>
          <p:nvPr/>
        </p:nvPicPr>
        <p:blipFill>
          <a:blip r:embed="rId2" cstate="print"/>
          <a:srcRect/>
          <a:stretch>
            <a:fillRect/>
          </a:stretch>
        </p:blipFill>
        <p:spPr bwMode="auto">
          <a:xfrm>
            <a:off x="2267744" y="2455713"/>
            <a:ext cx="5760640" cy="3853608"/>
          </a:xfrm>
          <a:prstGeom prst="rect">
            <a:avLst/>
          </a:prstGeom>
          <a:noFill/>
          <a:ln w="9525">
            <a:noFill/>
            <a:miter lim="800000"/>
            <a:headEnd/>
            <a:tailEnd/>
          </a:ln>
        </p:spPr>
      </p:pic>
      <p:sp>
        <p:nvSpPr>
          <p:cNvPr id="6"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620688"/>
            <a:ext cx="4824536" cy="5524871"/>
          </a:xfrm>
        </p:spPr>
        <p:txBody>
          <a:bodyPr/>
          <a:lstStyle/>
          <a:p>
            <a:pPr>
              <a:buClr>
                <a:srgbClr val="008000"/>
              </a:buClr>
              <a:buNone/>
            </a:pPr>
            <a:r>
              <a:rPr lang="en-US" sz="2600" dirty="0">
                <a:solidFill>
                  <a:srgbClr val="008000"/>
                </a:solidFill>
              </a:rPr>
              <a:t>Laboratory analysis: NIRS</a:t>
            </a:r>
          </a:p>
          <a:p>
            <a:pPr>
              <a:buClr>
                <a:srgbClr val="008000"/>
              </a:buClr>
              <a:buSzPct val="150000"/>
              <a:buFontTx/>
              <a:buChar char="•"/>
            </a:pPr>
            <a:r>
              <a:rPr lang="en-US" sz="2100" dirty="0">
                <a:solidFill>
                  <a:srgbClr val="008000"/>
                </a:solidFill>
                <a:latin typeface="Arial" charset="0"/>
              </a:rPr>
              <a:t>Techniques developed by years of applied research by USDA ARS scientists.</a:t>
            </a:r>
          </a:p>
          <a:p>
            <a:pPr>
              <a:buClr>
                <a:srgbClr val="008000"/>
              </a:buClr>
              <a:buSzPct val="150000"/>
              <a:buFontTx/>
              <a:buChar char="•"/>
            </a:pPr>
            <a:r>
              <a:rPr lang="en-US" sz="2100" dirty="0">
                <a:solidFill>
                  <a:srgbClr val="008000"/>
                </a:solidFill>
                <a:latin typeface="Arial" charset="0"/>
              </a:rPr>
              <a:t>Improved and has become popular in last decade.</a:t>
            </a:r>
          </a:p>
          <a:p>
            <a:pPr>
              <a:buClr>
                <a:srgbClr val="008000"/>
              </a:buClr>
              <a:buSzPct val="150000"/>
              <a:buFontTx/>
              <a:buChar char="•"/>
            </a:pPr>
            <a:r>
              <a:rPr lang="en-US" sz="2100" dirty="0">
                <a:solidFill>
                  <a:srgbClr val="008000"/>
                </a:solidFill>
                <a:latin typeface="Arial" charset="0"/>
              </a:rPr>
              <a:t>Fast and precise, but must be adequately calibrated to be accurate.</a:t>
            </a:r>
          </a:p>
          <a:p>
            <a:pPr>
              <a:buClr>
                <a:srgbClr val="008000"/>
              </a:buClr>
              <a:buSzPct val="150000"/>
              <a:buFontTx/>
              <a:buChar char="•"/>
            </a:pPr>
            <a:r>
              <a:rPr lang="en-US" sz="2100" dirty="0">
                <a:solidFill>
                  <a:srgbClr val="008000"/>
                </a:solidFill>
                <a:latin typeface="Arial" charset="0"/>
              </a:rPr>
              <a:t>A special lamp emits energy into a grating that separates it into a rainbow of wavelengths between 1100 and 2500 nanometers. The energy is focused onto a sample of material, and detectors read the patterns of reflectance.</a:t>
            </a:r>
            <a:endParaRPr lang="en-US" sz="2100" dirty="0">
              <a:solidFill>
                <a:srgbClr val="008000"/>
              </a:solidFill>
              <a:latin typeface="Arial" charset="0"/>
              <a:cs typeface="Times New Roman" pitchFamily="18" charset="0"/>
            </a:endParaRPr>
          </a:p>
          <a:p>
            <a:pPr lvl="1">
              <a:buClr>
                <a:srgbClr val="008000"/>
              </a:buClr>
            </a:pPr>
            <a:endParaRPr lang="en-US" dirty="0">
              <a:solidFill>
                <a:srgbClr val="008000"/>
              </a:solidFill>
            </a:endParaRPr>
          </a:p>
          <a:p>
            <a:pPr lvl="1">
              <a:buClr>
                <a:srgbClr val="008000"/>
              </a:buClr>
            </a:pPr>
            <a:endParaRPr lang="en-US" dirty="0">
              <a:solidFill>
                <a:srgbClr val="008000"/>
              </a:solidFill>
            </a:endParaRPr>
          </a:p>
        </p:txBody>
      </p:sp>
      <p:pic>
        <p:nvPicPr>
          <p:cNvPr id="6" name="Picture 4" descr="O:\Ext\David\images\girl@comp.jpg"/>
          <p:cNvPicPr>
            <a:picLocks noChangeAspect="1" noChangeArrowheads="1"/>
          </p:cNvPicPr>
          <p:nvPr/>
        </p:nvPicPr>
        <p:blipFill>
          <a:blip r:embed="rId2" cstate="print"/>
          <a:srcRect/>
          <a:stretch>
            <a:fillRect/>
          </a:stretch>
        </p:blipFill>
        <p:spPr bwMode="auto">
          <a:xfrm>
            <a:off x="5680730" y="855786"/>
            <a:ext cx="3427773" cy="2285182"/>
          </a:xfrm>
          <a:prstGeom prst="rect">
            <a:avLst/>
          </a:prstGeom>
          <a:noFill/>
          <a:ln w="9525">
            <a:noFill/>
            <a:miter lim="800000"/>
            <a:headEnd/>
            <a:tailEnd/>
          </a:ln>
        </p:spPr>
      </p:pic>
      <p:pic>
        <p:nvPicPr>
          <p:cNvPr id="9" name="Picture 7" descr="O:\CLASSES\CSS310\Chapter16-Quality\NIRS-diagram.gif"/>
          <p:cNvPicPr>
            <a:picLocks noChangeAspect="1" noChangeArrowheads="1"/>
          </p:cNvPicPr>
          <p:nvPr/>
        </p:nvPicPr>
        <p:blipFill>
          <a:blip r:embed="rId3" cstate="print"/>
          <a:srcRect/>
          <a:stretch>
            <a:fillRect/>
          </a:stretch>
        </p:blipFill>
        <p:spPr bwMode="auto">
          <a:xfrm>
            <a:off x="5938665" y="3304058"/>
            <a:ext cx="3025823" cy="2682327"/>
          </a:xfrm>
          <a:prstGeom prst="rect">
            <a:avLst/>
          </a:prstGeom>
          <a:noFill/>
          <a:ln w="9525">
            <a:noFill/>
            <a:miter lim="800000"/>
            <a:headEnd/>
            <a:tailEnd/>
          </a:ln>
        </p:spPr>
      </p:pic>
      <p:sp>
        <p:nvSpPr>
          <p:cNvPr id="10" name="Text Box 6"/>
          <p:cNvSpPr txBox="1">
            <a:spLocks noChangeArrowheads="1"/>
          </p:cNvSpPr>
          <p:nvPr/>
        </p:nvSpPr>
        <p:spPr bwMode="auto">
          <a:xfrm>
            <a:off x="1547664" y="6145559"/>
            <a:ext cx="7391400" cy="307777"/>
          </a:xfrm>
          <a:prstGeom prst="rect">
            <a:avLst/>
          </a:prstGeom>
          <a:noFill/>
          <a:ln w="9525">
            <a:noFill/>
            <a:miter lim="800000"/>
            <a:headEnd/>
            <a:tailEnd/>
          </a:ln>
        </p:spPr>
        <p:txBody>
          <a:bodyPr>
            <a:spAutoFit/>
          </a:bodyPr>
          <a:lstStyle/>
          <a:p>
            <a:pPr algn="l">
              <a:spcBef>
                <a:spcPct val="50000"/>
              </a:spcBef>
            </a:pPr>
            <a:r>
              <a:rPr lang="en-US" sz="1400" b="1" dirty="0">
                <a:solidFill>
                  <a:schemeClr val="bg2"/>
                </a:solidFill>
                <a:latin typeface="Arial" charset="0"/>
              </a:rPr>
              <a:t>Source: </a:t>
            </a:r>
            <a:r>
              <a:rPr lang="en-US" sz="1400" b="1" dirty="0">
                <a:solidFill>
                  <a:schemeClr val="bg2"/>
                </a:solidFill>
                <a:latin typeface="Arial" charset="0"/>
                <a:hlinkClick r:id="rId4"/>
              </a:rPr>
              <a:t>http://mark.asci.ncsu.edu/nutrit~1/Miscellaneous/theo96csnc.htm</a:t>
            </a:r>
            <a:endParaRPr lang="en-US" sz="1400" b="1" dirty="0">
              <a:solidFill>
                <a:schemeClr val="bg2"/>
              </a:solidFill>
              <a:latin typeface="Arial" charset="0"/>
            </a:endParaRPr>
          </a:p>
        </p:txBody>
      </p:sp>
      <p:sp>
        <p:nvSpPr>
          <p:cNvPr id="8"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00113" y="188640"/>
            <a:ext cx="8001000" cy="892969"/>
          </a:xfrm>
          <a:noFill/>
        </p:spPr>
        <p:txBody>
          <a:bodyPr/>
          <a:lstStyle/>
          <a:p>
            <a:pPr eaLnBrk="1" hangingPunct="1"/>
            <a:r>
              <a:rPr lang="en-US" sz="3200" dirty="0">
                <a:solidFill>
                  <a:srgbClr val="008000"/>
                </a:solidFill>
              </a:rPr>
              <a:t>Student Learning Outcomes</a:t>
            </a:r>
            <a:br>
              <a:rPr lang="en-US" sz="3200" dirty="0">
                <a:solidFill>
                  <a:srgbClr val="008000"/>
                </a:solidFill>
              </a:rPr>
            </a:br>
            <a:r>
              <a:rPr lang="en-US" sz="2800" dirty="0">
                <a:solidFill>
                  <a:srgbClr val="008000"/>
                </a:solidFill>
              </a:rPr>
              <a:t>Be able to …..</a:t>
            </a:r>
          </a:p>
        </p:txBody>
      </p:sp>
      <p:sp>
        <p:nvSpPr>
          <p:cNvPr id="7171" name="Content Placeholder 5"/>
          <p:cNvSpPr>
            <a:spLocks noGrp="1"/>
          </p:cNvSpPr>
          <p:nvPr>
            <p:ph idx="1"/>
          </p:nvPr>
        </p:nvSpPr>
        <p:spPr>
          <a:xfrm>
            <a:off x="900113" y="1268635"/>
            <a:ext cx="8243887" cy="4680645"/>
          </a:xfrm>
        </p:spPr>
        <p:txBody>
          <a:bodyPr/>
          <a:lstStyle/>
          <a:p>
            <a:pPr marL="457200" indent="-457200">
              <a:buClr>
                <a:srgbClr val="008000"/>
              </a:buClr>
              <a:buFont typeface="Arial" charset="0"/>
              <a:buAutoNum type="arabicPeriod"/>
            </a:pPr>
            <a:r>
              <a:rPr lang="en-US" sz="2400" dirty="0">
                <a:solidFill>
                  <a:srgbClr val="008000"/>
                </a:solidFill>
              </a:rPr>
              <a:t>Define forage quality and describe management decisions that increase forage quality.</a:t>
            </a:r>
          </a:p>
          <a:p>
            <a:pPr marL="457200" indent="-457200">
              <a:buClr>
                <a:srgbClr val="008000"/>
              </a:buClr>
              <a:buFont typeface="Arial" charset="0"/>
              <a:buAutoNum type="arabicPeriod"/>
            </a:pPr>
            <a:r>
              <a:rPr lang="en-US" sz="2400" dirty="0">
                <a:solidFill>
                  <a:srgbClr val="008000"/>
                </a:solidFill>
              </a:rPr>
              <a:t>List and discuss important factors that determine hay and silage quality.</a:t>
            </a:r>
          </a:p>
          <a:p>
            <a:pPr marL="457200" indent="-457200">
              <a:buClr>
                <a:srgbClr val="008000"/>
              </a:buClr>
              <a:buFont typeface="Arial" charset="0"/>
              <a:buAutoNum type="arabicPeriod"/>
            </a:pPr>
            <a:r>
              <a:rPr lang="en-US" sz="2400" dirty="0">
                <a:solidFill>
                  <a:srgbClr val="008000"/>
                </a:solidFill>
              </a:rPr>
              <a:t>List and define the components of forage.</a:t>
            </a:r>
          </a:p>
          <a:p>
            <a:pPr marL="457200" indent="-457200">
              <a:buClr>
                <a:srgbClr val="008000"/>
              </a:buClr>
              <a:buFont typeface="Arial" charset="0"/>
              <a:buAutoNum type="arabicPeriod"/>
            </a:pPr>
            <a:r>
              <a:rPr lang="en-US" sz="2400" dirty="0">
                <a:solidFill>
                  <a:srgbClr val="008000"/>
                </a:solidFill>
              </a:rPr>
              <a:t>Describe methods for determining quality (including CP, NDF, ADF, and TTNDFD).</a:t>
            </a:r>
          </a:p>
          <a:p>
            <a:pPr marL="457200" indent="-457200">
              <a:buClr>
                <a:srgbClr val="008000"/>
              </a:buClr>
              <a:buFont typeface="Arial" charset="0"/>
              <a:buAutoNum type="arabicPeriod"/>
            </a:pPr>
            <a:r>
              <a:rPr lang="en-US" sz="2400" dirty="0">
                <a:solidFill>
                  <a:srgbClr val="008000"/>
                </a:solidFill>
              </a:rPr>
              <a:t>Define and discuss </a:t>
            </a:r>
            <a:r>
              <a:rPr lang="en-US" sz="2400" dirty="0" err="1">
                <a:solidFill>
                  <a:srgbClr val="008000"/>
                </a:solidFill>
              </a:rPr>
              <a:t>antiquality</a:t>
            </a:r>
            <a:r>
              <a:rPr lang="en-US" sz="2400" dirty="0">
                <a:solidFill>
                  <a:srgbClr val="008000"/>
                </a:solidFill>
              </a:rPr>
              <a:t> factors affecting animal health.</a:t>
            </a:r>
          </a:p>
          <a:p>
            <a:pPr marL="457200" indent="-457200">
              <a:buClr>
                <a:srgbClr val="008000"/>
              </a:buClr>
              <a:buFont typeface="Arial" charset="0"/>
              <a:buAutoNum type="arabicPeriod"/>
            </a:pPr>
            <a:r>
              <a:rPr lang="en-US" sz="2400" dirty="0">
                <a:solidFill>
                  <a:srgbClr val="008000"/>
                </a:solidFill>
              </a:rPr>
              <a:t>Discuss the need for and progress towards standards in national forage testing.</a:t>
            </a:r>
          </a:p>
          <a:p>
            <a:pPr marL="457200" indent="-457200">
              <a:buClr>
                <a:srgbClr val="008000"/>
              </a:buClr>
              <a:buFont typeface="Wingdings" pitchFamily="2" charset="2"/>
              <a:buNone/>
            </a:pPr>
            <a:br>
              <a:rPr lang="en-US" sz="2400" dirty="0">
                <a:solidFill>
                  <a:srgbClr val="008000"/>
                </a:solidFill>
              </a:rPr>
            </a:br>
            <a:endParaRPr lang="en-US" sz="2400" dirty="0">
              <a:solidFill>
                <a:srgbClr val="008000"/>
              </a:solidFill>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6"/>
          <p:cNvSpPr>
            <a:spLocks noGrp="1"/>
          </p:cNvSpPr>
          <p:nvPr>
            <p:ph sz="half" idx="1"/>
          </p:nvPr>
        </p:nvSpPr>
        <p:spPr>
          <a:xfrm>
            <a:off x="900113" y="764704"/>
            <a:ext cx="7473950" cy="4724400"/>
          </a:xfrm>
        </p:spPr>
        <p:txBody>
          <a:bodyPr/>
          <a:lstStyle/>
          <a:p>
            <a:pPr>
              <a:buFont typeface="Wingdings" pitchFamily="2" charset="2"/>
              <a:buNone/>
            </a:pPr>
            <a:r>
              <a:rPr lang="en-US" dirty="0">
                <a:solidFill>
                  <a:srgbClr val="008000"/>
                </a:solidFill>
              </a:rPr>
              <a:t>3. Feed Trial Evaluations</a:t>
            </a:r>
          </a:p>
          <a:p>
            <a:pPr lvl="1">
              <a:buClr>
                <a:srgbClr val="008000"/>
              </a:buClr>
            </a:pPr>
            <a:r>
              <a:rPr lang="en-US" dirty="0">
                <a:solidFill>
                  <a:srgbClr val="008000"/>
                </a:solidFill>
              </a:rPr>
              <a:t>Ultimate evaluation</a:t>
            </a:r>
          </a:p>
          <a:p>
            <a:pPr lvl="2">
              <a:buClr>
                <a:srgbClr val="008000"/>
              </a:buClr>
            </a:pPr>
            <a:r>
              <a:rPr lang="en-US" sz="2400" i="1" dirty="0">
                <a:solidFill>
                  <a:srgbClr val="008000"/>
                </a:solidFill>
              </a:rPr>
              <a:t>In vivo </a:t>
            </a:r>
            <a:r>
              <a:rPr lang="en-US" sz="2400" dirty="0">
                <a:solidFill>
                  <a:srgbClr val="008000"/>
                </a:solidFill>
              </a:rPr>
              <a:t>and </a:t>
            </a:r>
            <a:r>
              <a:rPr lang="en-US" sz="2400" i="1" dirty="0">
                <a:solidFill>
                  <a:srgbClr val="008000"/>
                </a:solidFill>
              </a:rPr>
              <a:t>in vitro </a:t>
            </a:r>
            <a:r>
              <a:rPr lang="en-US" sz="2400" dirty="0">
                <a:solidFill>
                  <a:srgbClr val="008000"/>
                </a:solidFill>
              </a:rPr>
              <a:t>digestibility measures</a:t>
            </a:r>
          </a:p>
          <a:p>
            <a:pPr lvl="2">
              <a:buClr>
                <a:srgbClr val="008000"/>
              </a:buClr>
            </a:pPr>
            <a:r>
              <a:rPr lang="en-US" sz="2400" dirty="0">
                <a:solidFill>
                  <a:srgbClr val="008000"/>
                </a:solidFill>
              </a:rPr>
              <a:t>Feed – Fecal = Digestible</a:t>
            </a:r>
          </a:p>
          <a:p>
            <a:pPr lvl="1">
              <a:buClr>
                <a:srgbClr val="008000"/>
              </a:buClr>
            </a:pPr>
            <a:r>
              <a:rPr lang="en-US" dirty="0">
                <a:solidFill>
                  <a:srgbClr val="008000"/>
                </a:solidFill>
              </a:rPr>
              <a:t>Costly and require proper sampling but are faster and more specific</a:t>
            </a:r>
          </a:p>
        </p:txBody>
      </p:sp>
      <p:pic>
        <p:nvPicPr>
          <p:cNvPr id="41987" name="Picture 44" descr="C:\Documents and Settings\hannawad\My Documents\My Pictures\dairy-nutrition-research.jpg"/>
          <p:cNvPicPr>
            <a:picLocks noChangeAspect="1" noChangeArrowheads="1"/>
          </p:cNvPicPr>
          <p:nvPr/>
        </p:nvPicPr>
        <p:blipFill>
          <a:blip r:embed="rId2" cstate="print"/>
          <a:srcRect b="5077"/>
          <a:stretch>
            <a:fillRect/>
          </a:stretch>
        </p:blipFill>
        <p:spPr bwMode="auto">
          <a:xfrm>
            <a:off x="2627313" y="3690938"/>
            <a:ext cx="3744912" cy="2617787"/>
          </a:xfrm>
          <a:prstGeom prst="rect">
            <a:avLst/>
          </a:prstGeom>
          <a:noFill/>
          <a:ln w="9525">
            <a:noFill/>
            <a:miter lim="800000"/>
            <a:headEnd/>
            <a:tailEnd/>
          </a:ln>
        </p:spPr>
      </p:pic>
      <p:pic>
        <p:nvPicPr>
          <p:cNvPr id="41988" name="Picture 45" descr="C:\Documents and Settings\hannawad\My Documents\My Pictures\rumen-cannulae-nylonbag.jpg"/>
          <p:cNvPicPr>
            <a:picLocks noChangeAspect="1" noChangeArrowheads="1"/>
          </p:cNvPicPr>
          <p:nvPr/>
        </p:nvPicPr>
        <p:blipFill>
          <a:blip r:embed="rId3" cstate="print"/>
          <a:srcRect t="1901"/>
          <a:stretch>
            <a:fillRect/>
          </a:stretch>
        </p:blipFill>
        <p:spPr bwMode="auto">
          <a:xfrm>
            <a:off x="6632575" y="3276600"/>
            <a:ext cx="2282825" cy="2989263"/>
          </a:xfrm>
          <a:prstGeom prst="rect">
            <a:avLst/>
          </a:prstGeom>
          <a:noFill/>
          <a:ln w="9525">
            <a:noFill/>
            <a:miter lim="800000"/>
            <a:headEnd/>
            <a:tailEnd/>
          </a:ln>
        </p:spPr>
      </p:pic>
      <p:sp>
        <p:nvSpPr>
          <p:cNvPr id="7" name="Rectangle 2"/>
          <p:cNvSpPr>
            <a:spLocks noGrp="1" noChangeArrowheads="1"/>
          </p:cNvSpPr>
          <p:nvPr>
            <p:ph type="title"/>
          </p:nvPr>
        </p:nvSpPr>
        <p:spPr>
          <a:xfrm>
            <a:off x="914400" y="188466"/>
            <a:ext cx="8001000" cy="432222"/>
          </a:xfrm>
        </p:spPr>
        <p:txBody>
          <a:bodyPr/>
          <a:lstStyle/>
          <a:p>
            <a:pPr marL="514350" indent="-514350" eaLnBrk="1" hangingPunct="1">
              <a:buFont typeface="+mj-lt"/>
              <a:buAutoNum type="arabicPeriod" startAt="4"/>
            </a:pPr>
            <a:r>
              <a:rPr lang="en-US" sz="2600" dirty="0">
                <a:solidFill>
                  <a:srgbClr val="008000"/>
                </a:solidFill>
              </a:rPr>
              <a:t>Describe methods for determining quality.</a:t>
            </a:r>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00113" y="764704"/>
            <a:ext cx="8001000" cy="432395"/>
          </a:xfrm>
        </p:spPr>
        <p:txBody>
          <a:bodyPr/>
          <a:lstStyle/>
          <a:p>
            <a:pPr eaLnBrk="1" hangingPunct="1"/>
            <a:r>
              <a:rPr lang="en-US" sz="2800" dirty="0">
                <a:solidFill>
                  <a:srgbClr val="008000"/>
                </a:solidFill>
              </a:rPr>
              <a:t>Interpreting forage analysis reports</a:t>
            </a:r>
          </a:p>
        </p:txBody>
      </p:sp>
      <p:sp>
        <p:nvSpPr>
          <p:cNvPr id="43011" name="Rectangle 14"/>
          <p:cNvSpPr>
            <a:spLocks noChangeArrowheads="1"/>
          </p:cNvSpPr>
          <p:nvPr/>
        </p:nvSpPr>
        <p:spPr bwMode="auto">
          <a:xfrm>
            <a:off x="971550" y="1340768"/>
            <a:ext cx="7848600" cy="3886200"/>
          </a:xfrm>
          <a:prstGeom prst="rect">
            <a:avLst/>
          </a:prstGeom>
          <a:noFill/>
          <a:ln w="9525">
            <a:noFill/>
            <a:miter lim="800000"/>
            <a:headEnd/>
            <a:tailEnd/>
          </a:ln>
        </p:spPr>
        <p:txBody>
          <a:bodyPr/>
          <a:lstStyle/>
          <a:p>
            <a:pPr marL="342900" indent="-342900" algn="l">
              <a:spcBef>
                <a:spcPct val="20000"/>
              </a:spcBef>
              <a:buClr>
                <a:srgbClr val="008000"/>
              </a:buClr>
              <a:buSzPct val="75000"/>
              <a:buFont typeface="Wingdings" pitchFamily="2" charset="2"/>
              <a:buNone/>
            </a:pPr>
            <a:r>
              <a:rPr lang="en-US" sz="2800" dirty="0">
                <a:solidFill>
                  <a:srgbClr val="008000"/>
                </a:solidFill>
                <a:latin typeface="Arial" charset="0"/>
              </a:rPr>
              <a:t>Values will be reported for:</a:t>
            </a:r>
          </a:p>
          <a:p>
            <a:pPr marL="342900" indent="-342900" algn="l">
              <a:spcBef>
                <a:spcPct val="20000"/>
              </a:spcBef>
              <a:buClr>
                <a:srgbClr val="008000"/>
              </a:buClr>
              <a:buSzPct val="75000"/>
              <a:buFont typeface="Wingdings" pitchFamily="2" charset="2"/>
              <a:buChar char="l"/>
            </a:pPr>
            <a:r>
              <a:rPr lang="en-US" sz="2400" dirty="0">
                <a:solidFill>
                  <a:srgbClr val="008000"/>
                </a:solidFill>
                <a:latin typeface="Arial" charset="0"/>
              </a:rPr>
              <a:t>Dry matter / moisture: for “as fed” and “dry matter basis”</a:t>
            </a:r>
          </a:p>
          <a:p>
            <a:pPr marL="342900" indent="-342900" algn="l">
              <a:spcBef>
                <a:spcPct val="20000"/>
              </a:spcBef>
              <a:buClr>
                <a:srgbClr val="008000"/>
              </a:buClr>
              <a:buSzPct val="75000"/>
              <a:buFont typeface="Wingdings" pitchFamily="2" charset="2"/>
              <a:buChar char="l"/>
            </a:pPr>
            <a:r>
              <a:rPr lang="en-US" sz="2400" dirty="0">
                <a:solidFill>
                  <a:srgbClr val="008000"/>
                </a:solidFill>
                <a:latin typeface="Arial" charset="0"/>
              </a:rPr>
              <a:t>% Nitrogen </a:t>
            </a:r>
          </a:p>
          <a:p>
            <a:pPr lvl="1" algn="l">
              <a:spcBef>
                <a:spcPct val="20000"/>
              </a:spcBef>
              <a:buClr>
                <a:srgbClr val="008000"/>
              </a:buClr>
              <a:buSzPct val="75000"/>
            </a:pPr>
            <a:r>
              <a:rPr lang="en-US" sz="2400" dirty="0">
                <a:solidFill>
                  <a:srgbClr val="008000"/>
                </a:solidFill>
                <a:latin typeface="Arial" charset="0"/>
              </a:rPr>
              <a:t>(crude protein = %N * 6.25)</a:t>
            </a:r>
          </a:p>
          <a:p>
            <a:pPr marL="342900" indent="-342900" algn="l">
              <a:spcBef>
                <a:spcPct val="20000"/>
              </a:spcBef>
              <a:buClr>
                <a:srgbClr val="008000"/>
              </a:buClr>
              <a:buSzPct val="75000"/>
              <a:buFont typeface="Wingdings" pitchFamily="2" charset="2"/>
              <a:buChar char="l"/>
            </a:pPr>
            <a:r>
              <a:rPr lang="en-US" sz="2400" dirty="0">
                <a:solidFill>
                  <a:srgbClr val="008000"/>
                </a:solidFill>
                <a:latin typeface="Arial" charset="0"/>
              </a:rPr>
              <a:t>Fiber analyses</a:t>
            </a:r>
          </a:p>
          <a:p>
            <a:pPr marL="742950" lvl="1" indent="-285750" algn="l">
              <a:spcBef>
                <a:spcPct val="20000"/>
              </a:spcBef>
              <a:buClr>
                <a:srgbClr val="008000"/>
              </a:buClr>
              <a:buSzPct val="125000"/>
              <a:buFont typeface="Wingdings" pitchFamily="2" charset="2"/>
              <a:buChar char="§"/>
            </a:pPr>
            <a:r>
              <a:rPr lang="en-US" sz="2400" dirty="0">
                <a:solidFill>
                  <a:srgbClr val="008000"/>
                </a:solidFill>
                <a:latin typeface="Arial" charset="0"/>
              </a:rPr>
              <a:t>NDF and ADF</a:t>
            </a:r>
          </a:p>
          <a:p>
            <a:pPr marL="342900" indent="-342900" algn="l">
              <a:spcBef>
                <a:spcPct val="20000"/>
              </a:spcBef>
              <a:buClr>
                <a:srgbClr val="008000"/>
              </a:buClr>
              <a:buSzPct val="75000"/>
              <a:buFont typeface="Wingdings" pitchFamily="2" charset="2"/>
              <a:buChar char="l"/>
            </a:pPr>
            <a:r>
              <a:rPr lang="en-US" sz="2400" dirty="0">
                <a:solidFill>
                  <a:srgbClr val="008000"/>
                </a:solidFill>
                <a:latin typeface="Arial" charset="0"/>
              </a:rPr>
              <a:t>Mineral analyses</a:t>
            </a:r>
          </a:p>
          <a:p>
            <a:pPr marL="742950" lvl="1" indent="-285750" algn="l">
              <a:spcBef>
                <a:spcPct val="20000"/>
              </a:spcBef>
              <a:buClr>
                <a:srgbClr val="008000"/>
              </a:buClr>
              <a:buSzPct val="125000"/>
              <a:buFont typeface="Wingdings" pitchFamily="2" charset="2"/>
              <a:buChar char="§"/>
            </a:pPr>
            <a:r>
              <a:rPr lang="en-US" sz="2400" dirty="0">
                <a:solidFill>
                  <a:srgbClr val="008000"/>
                </a:solidFill>
                <a:latin typeface="Arial" charset="0"/>
              </a:rPr>
              <a:t>Ca, P, Mg, K, S</a:t>
            </a:r>
            <a:endParaRPr lang="en-US" dirty="0">
              <a:solidFill>
                <a:srgbClr val="008000"/>
              </a:solidFill>
              <a:latin typeface="Arial" charset="0"/>
            </a:endParaRPr>
          </a:p>
          <a:p>
            <a:pPr marL="342900" indent="-342900" algn="l">
              <a:spcBef>
                <a:spcPct val="20000"/>
              </a:spcBef>
              <a:buClr>
                <a:srgbClr val="008000"/>
              </a:buClr>
              <a:buSzPct val="75000"/>
              <a:buFont typeface="Wingdings" pitchFamily="2" charset="2"/>
              <a:buChar char="l"/>
            </a:pPr>
            <a:r>
              <a:rPr lang="en-US" sz="2400" dirty="0">
                <a:solidFill>
                  <a:srgbClr val="008000"/>
                </a:solidFill>
                <a:latin typeface="Arial" charset="0"/>
              </a:rPr>
              <a:t>Calculated values</a:t>
            </a:r>
          </a:p>
          <a:p>
            <a:pPr marL="742950" lvl="1" indent="-285750" algn="l">
              <a:spcBef>
                <a:spcPct val="20000"/>
              </a:spcBef>
              <a:buClr>
                <a:srgbClr val="008000"/>
              </a:buClr>
              <a:buSzPct val="125000"/>
              <a:buFont typeface="Wingdings" pitchFamily="2" charset="2"/>
              <a:buChar char="§"/>
            </a:pPr>
            <a:r>
              <a:rPr lang="en-US" sz="2400" dirty="0">
                <a:solidFill>
                  <a:srgbClr val="008000"/>
                </a:solidFill>
                <a:latin typeface="Arial" charset="0"/>
              </a:rPr>
              <a:t>TDN, </a:t>
            </a:r>
            <a:r>
              <a:rPr lang="en-US" sz="2400" dirty="0" err="1">
                <a:solidFill>
                  <a:srgbClr val="008000"/>
                </a:solidFill>
                <a:latin typeface="Arial" charset="0"/>
              </a:rPr>
              <a:t>NEm</a:t>
            </a:r>
            <a:r>
              <a:rPr lang="en-US" sz="2400" dirty="0">
                <a:solidFill>
                  <a:srgbClr val="008000"/>
                </a:solidFill>
                <a:latin typeface="Arial" charset="0"/>
              </a:rPr>
              <a:t>, </a:t>
            </a:r>
            <a:r>
              <a:rPr lang="en-US" sz="2400" dirty="0" err="1">
                <a:solidFill>
                  <a:srgbClr val="008000"/>
                </a:solidFill>
                <a:latin typeface="Arial" charset="0"/>
              </a:rPr>
              <a:t>Neg</a:t>
            </a:r>
            <a:r>
              <a:rPr lang="en-US" sz="2400" dirty="0">
                <a:solidFill>
                  <a:srgbClr val="008000"/>
                </a:solidFill>
                <a:latin typeface="Arial" charset="0"/>
              </a:rPr>
              <a:t>, </a:t>
            </a:r>
            <a:r>
              <a:rPr lang="en-US" sz="2400" dirty="0" err="1">
                <a:solidFill>
                  <a:srgbClr val="008000"/>
                </a:solidFill>
                <a:latin typeface="Arial" charset="0"/>
              </a:rPr>
              <a:t>NEl</a:t>
            </a:r>
            <a:r>
              <a:rPr lang="en-US" sz="2400" dirty="0">
                <a:solidFill>
                  <a:srgbClr val="008000"/>
                </a:solidFill>
                <a:latin typeface="Arial" charset="0"/>
              </a:rPr>
              <a:t>, RFV</a:t>
            </a:r>
          </a:p>
          <a:p>
            <a:pPr marL="342900" indent="-342900" algn="l">
              <a:spcBef>
                <a:spcPct val="20000"/>
              </a:spcBef>
              <a:buClr>
                <a:srgbClr val="008000"/>
              </a:buClr>
              <a:buSzPct val="75000"/>
              <a:buFont typeface="Wingdings" pitchFamily="2" charset="2"/>
              <a:buChar char="l"/>
            </a:pPr>
            <a:endParaRPr lang="en-US" sz="1800" dirty="0">
              <a:solidFill>
                <a:srgbClr val="008000"/>
              </a:solidFill>
              <a:latin typeface="Arial" charset="0"/>
            </a:endParaRPr>
          </a:p>
        </p:txBody>
      </p:sp>
      <p:pic>
        <p:nvPicPr>
          <p:cNvPr id="43012" name="Picture 21" descr="O:\CLASSES\CSS310\Chapter16-Quality\forage-test-report.gif"/>
          <p:cNvPicPr>
            <a:picLocks noChangeAspect="1" noChangeArrowheads="1"/>
          </p:cNvPicPr>
          <p:nvPr/>
        </p:nvPicPr>
        <p:blipFill>
          <a:blip r:embed="rId2" cstate="print"/>
          <a:srcRect/>
          <a:stretch>
            <a:fillRect/>
          </a:stretch>
        </p:blipFill>
        <p:spPr bwMode="auto">
          <a:xfrm>
            <a:off x="5983057" y="2492896"/>
            <a:ext cx="3045220" cy="3816424"/>
          </a:xfrm>
          <a:prstGeom prst="rect">
            <a:avLst/>
          </a:prstGeom>
          <a:noFill/>
          <a:ln w="9525">
            <a:noFill/>
            <a:miter lim="800000"/>
            <a:headEnd/>
            <a:tailEnd/>
          </a:ln>
        </p:spPr>
      </p:pic>
      <p:sp>
        <p:nvSpPr>
          <p:cNvPr id="6" name="Rectangle 2"/>
          <p:cNvSpPr txBox="1">
            <a:spLocks noChangeArrowheads="1"/>
          </p:cNvSpPr>
          <p:nvPr/>
        </p:nvSpPr>
        <p:spPr bwMode="auto">
          <a:xfrm>
            <a:off x="914400" y="188466"/>
            <a:ext cx="8001000" cy="43222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marL="514350" indent="-514350" eaLnBrk="1" hangingPunct="1">
              <a:buFont typeface="+mj-lt"/>
              <a:buAutoNum type="arabicPeriod" startAt="4"/>
            </a:pPr>
            <a:r>
              <a:rPr lang="en-US" sz="2600" kern="0">
                <a:solidFill>
                  <a:srgbClr val="008000"/>
                </a:solidFill>
              </a:rPr>
              <a:t>Describe methods for determining quality.</a:t>
            </a:r>
            <a:endParaRPr lang="en-US" sz="2600" kern="0" dirty="0">
              <a:solidFill>
                <a:srgbClr val="008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00113" y="764704"/>
            <a:ext cx="4751387" cy="533400"/>
          </a:xfrm>
        </p:spPr>
        <p:txBody>
          <a:bodyPr/>
          <a:lstStyle/>
          <a:p>
            <a:pPr eaLnBrk="1" hangingPunct="1"/>
            <a:r>
              <a:rPr lang="en-US" sz="2800" dirty="0">
                <a:solidFill>
                  <a:srgbClr val="008000"/>
                </a:solidFill>
              </a:rPr>
              <a:t>Relative feed value (RFV)</a:t>
            </a:r>
          </a:p>
        </p:txBody>
      </p:sp>
      <p:sp>
        <p:nvSpPr>
          <p:cNvPr id="44035" name="Rectangle 3"/>
          <p:cNvSpPr>
            <a:spLocks noGrp="1" noChangeArrowheads="1"/>
          </p:cNvSpPr>
          <p:nvPr>
            <p:ph idx="1"/>
          </p:nvPr>
        </p:nvSpPr>
        <p:spPr>
          <a:xfrm>
            <a:off x="611188" y="1412776"/>
            <a:ext cx="7086600" cy="4608512"/>
          </a:xfrm>
        </p:spPr>
        <p:txBody>
          <a:bodyPr/>
          <a:lstStyle/>
          <a:p>
            <a:pPr eaLnBrk="1" hangingPunct="1">
              <a:lnSpc>
                <a:spcPct val="80000"/>
              </a:lnSpc>
              <a:buClr>
                <a:srgbClr val="008000"/>
              </a:buClr>
              <a:buFont typeface="Wingdings" pitchFamily="2" charset="2"/>
              <a:buNone/>
            </a:pPr>
            <a:r>
              <a:rPr lang="en-US" sz="2400" dirty="0">
                <a:solidFill>
                  <a:srgbClr val="008000"/>
                </a:solidFill>
              </a:rPr>
              <a:t>	What is it, why is it, and how is it calculated?</a:t>
            </a:r>
          </a:p>
          <a:p>
            <a:pPr lvl="1" eaLnBrk="1" hangingPunct="1">
              <a:lnSpc>
                <a:spcPct val="80000"/>
              </a:lnSpc>
              <a:buClr>
                <a:srgbClr val="008000"/>
              </a:buClr>
              <a:buSzPct val="150000"/>
              <a:buFontTx/>
              <a:buChar char="•"/>
            </a:pPr>
            <a:r>
              <a:rPr lang="en-US" sz="2000" dirty="0">
                <a:solidFill>
                  <a:srgbClr val="008000"/>
                </a:solidFill>
              </a:rPr>
              <a:t>RFV was developed to provide a single value for comparing forages  </a:t>
            </a:r>
          </a:p>
          <a:p>
            <a:pPr lvl="1" eaLnBrk="1" hangingPunct="1">
              <a:lnSpc>
                <a:spcPct val="80000"/>
              </a:lnSpc>
              <a:buClr>
                <a:srgbClr val="008000"/>
              </a:buClr>
              <a:buSzPct val="150000"/>
              <a:buFontTx/>
              <a:buChar char="•"/>
            </a:pPr>
            <a:r>
              <a:rPr lang="en-US" sz="2000" dirty="0">
                <a:solidFill>
                  <a:srgbClr val="008000"/>
                </a:solidFill>
              </a:rPr>
              <a:t>Higher RFV values indicate higher quality forage </a:t>
            </a:r>
          </a:p>
          <a:p>
            <a:pPr lvl="1" eaLnBrk="1" hangingPunct="1">
              <a:lnSpc>
                <a:spcPct val="80000"/>
              </a:lnSpc>
              <a:buClr>
                <a:srgbClr val="008000"/>
              </a:buClr>
              <a:buSzPct val="150000"/>
              <a:buFontTx/>
              <a:buNone/>
            </a:pPr>
            <a:r>
              <a:rPr lang="en-US" sz="2000" dirty="0">
                <a:solidFill>
                  <a:srgbClr val="008000"/>
                </a:solidFill>
              </a:rPr>
              <a:t>	(in contrast to NDF and ADF numbers being inversely correlated with quality)</a:t>
            </a:r>
          </a:p>
          <a:p>
            <a:pPr lvl="1" eaLnBrk="1" hangingPunct="1">
              <a:lnSpc>
                <a:spcPct val="80000"/>
              </a:lnSpc>
              <a:buClr>
                <a:srgbClr val="008000"/>
              </a:buClr>
              <a:buSzPct val="150000"/>
              <a:buFontTx/>
              <a:buChar char="•"/>
            </a:pPr>
            <a:r>
              <a:rPr lang="en-US" sz="2000" dirty="0">
                <a:solidFill>
                  <a:srgbClr val="008000"/>
                </a:solidFill>
              </a:rPr>
              <a:t>RFV is calculated as follows:</a:t>
            </a:r>
          </a:p>
          <a:p>
            <a:pPr lvl="2" eaLnBrk="1" hangingPunct="1">
              <a:lnSpc>
                <a:spcPct val="80000"/>
              </a:lnSpc>
              <a:buClr>
                <a:srgbClr val="008000"/>
              </a:buClr>
              <a:buSzPct val="150000"/>
              <a:buFontTx/>
              <a:buNone/>
            </a:pPr>
            <a:r>
              <a:rPr lang="en-US" sz="1800" dirty="0">
                <a:solidFill>
                  <a:srgbClr val="CC00CC"/>
                </a:solidFill>
              </a:rPr>
              <a:t>RFV = (DDM * DMI) / 1.29</a:t>
            </a:r>
          </a:p>
          <a:p>
            <a:pPr lvl="2" eaLnBrk="1" hangingPunct="1">
              <a:lnSpc>
                <a:spcPct val="80000"/>
              </a:lnSpc>
              <a:buClr>
                <a:srgbClr val="008000"/>
              </a:buClr>
              <a:buSzPct val="150000"/>
              <a:buFontTx/>
              <a:buNone/>
            </a:pPr>
            <a:r>
              <a:rPr lang="en-US" sz="1800" dirty="0">
                <a:solidFill>
                  <a:srgbClr val="008000"/>
                </a:solidFill>
              </a:rPr>
              <a:t>	where DDM = DM digestibility (%)</a:t>
            </a:r>
          </a:p>
          <a:p>
            <a:pPr lvl="2" eaLnBrk="1" hangingPunct="1">
              <a:lnSpc>
                <a:spcPct val="80000"/>
              </a:lnSpc>
              <a:buClr>
                <a:srgbClr val="008000"/>
              </a:buClr>
              <a:buSzPct val="150000"/>
              <a:buFontTx/>
              <a:buNone/>
            </a:pPr>
            <a:r>
              <a:rPr lang="en-US" sz="1800" dirty="0">
                <a:solidFill>
                  <a:srgbClr val="008000"/>
                </a:solidFill>
              </a:rPr>
              <a:t>	DMI = voluntary DM intake (% of BW)</a:t>
            </a:r>
          </a:p>
          <a:p>
            <a:pPr lvl="2" eaLnBrk="1" hangingPunct="1">
              <a:lnSpc>
                <a:spcPct val="80000"/>
              </a:lnSpc>
              <a:buClr>
                <a:srgbClr val="008000"/>
              </a:buClr>
              <a:buSzPct val="150000"/>
              <a:buFontTx/>
              <a:buNone/>
            </a:pPr>
            <a:r>
              <a:rPr lang="en-US" sz="1800" dirty="0">
                <a:solidFill>
                  <a:srgbClr val="008000"/>
                </a:solidFill>
              </a:rPr>
              <a:t>	</a:t>
            </a:r>
            <a:r>
              <a:rPr lang="en-US" sz="1800" dirty="0">
                <a:solidFill>
                  <a:schemeClr val="bg2"/>
                </a:solidFill>
              </a:rPr>
              <a:t>DDM = 88.9 – (0.779 * ADF)</a:t>
            </a:r>
          </a:p>
          <a:p>
            <a:pPr lvl="2" eaLnBrk="1" hangingPunct="1">
              <a:lnSpc>
                <a:spcPct val="80000"/>
              </a:lnSpc>
              <a:buClr>
                <a:srgbClr val="008000"/>
              </a:buClr>
              <a:buSzPct val="150000"/>
              <a:buFontTx/>
              <a:buNone/>
            </a:pPr>
            <a:r>
              <a:rPr lang="en-US" sz="1800" dirty="0">
                <a:solidFill>
                  <a:schemeClr val="bg2"/>
                </a:solidFill>
              </a:rPr>
              <a:t>	DMI = 120 / NDF</a:t>
            </a:r>
            <a:endParaRPr lang="en-US" sz="1800" dirty="0">
              <a:solidFill>
                <a:srgbClr val="008000"/>
              </a:solidFill>
            </a:endParaRPr>
          </a:p>
          <a:p>
            <a:pPr lvl="1" eaLnBrk="1" hangingPunct="1">
              <a:lnSpc>
                <a:spcPct val="80000"/>
              </a:lnSpc>
              <a:buClr>
                <a:srgbClr val="008000"/>
              </a:buClr>
              <a:buSzPct val="150000"/>
              <a:buFontTx/>
              <a:buChar char="•"/>
            </a:pPr>
            <a:r>
              <a:rPr lang="en-US" sz="2000" dirty="0">
                <a:solidFill>
                  <a:srgbClr val="008000"/>
                </a:solidFill>
              </a:rPr>
              <a:t>PEAQ: Field estimates of RFV being developed   for various heights and maturity stages </a:t>
            </a:r>
          </a:p>
          <a:p>
            <a:pPr lvl="1" eaLnBrk="1" hangingPunct="1">
              <a:lnSpc>
                <a:spcPct val="80000"/>
              </a:lnSpc>
              <a:buClr>
                <a:srgbClr val="008000"/>
              </a:buClr>
              <a:buSzPct val="150000"/>
              <a:buFontTx/>
              <a:buNone/>
            </a:pPr>
            <a:r>
              <a:rPr lang="en-US" sz="1800" dirty="0">
                <a:solidFill>
                  <a:schemeClr val="bg2"/>
                </a:solidFill>
              </a:rPr>
              <a:t>	(see the following URL: http://peaq.outreach.uiuc.edu/)</a:t>
            </a:r>
          </a:p>
        </p:txBody>
      </p:sp>
      <p:pic>
        <p:nvPicPr>
          <p:cNvPr id="44036" name="Picture 13" descr="O:\CLASSES\CSS310\Chapter16-Quality\RFV-stick-bud.jpg"/>
          <p:cNvPicPr>
            <a:picLocks noChangeAspect="1" noChangeArrowheads="1"/>
          </p:cNvPicPr>
          <p:nvPr/>
        </p:nvPicPr>
        <p:blipFill>
          <a:blip r:embed="rId2" cstate="print"/>
          <a:srcRect/>
          <a:stretch>
            <a:fillRect/>
          </a:stretch>
        </p:blipFill>
        <p:spPr bwMode="auto">
          <a:xfrm>
            <a:off x="7481888" y="3200400"/>
            <a:ext cx="1481137" cy="3124200"/>
          </a:xfrm>
          <a:prstGeom prst="rect">
            <a:avLst/>
          </a:prstGeom>
          <a:noFill/>
          <a:ln w="9525">
            <a:noFill/>
            <a:miter lim="800000"/>
            <a:headEnd/>
            <a:tailEnd/>
          </a:ln>
        </p:spPr>
      </p:pic>
      <p:sp>
        <p:nvSpPr>
          <p:cNvPr id="7" name="Rectangle 2"/>
          <p:cNvSpPr txBox="1">
            <a:spLocks noChangeArrowheads="1"/>
          </p:cNvSpPr>
          <p:nvPr/>
        </p:nvSpPr>
        <p:spPr bwMode="auto">
          <a:xfrm>
            <a:off x="914400" y="188466"/>
            <a:ext cx="8001000" cy="43222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marL="514350" indent="-514350" eaLnBrk="1" hangingPunct="1">
              <a:buFont typeface="+mj-lt"/>
              <a:buAutoNum type="arabicPeriod" startAt="4"/>
            </a:pPr>
            <a:r>
              <a:rPr lang="en-US" sz="2600" kern="0">
                <a:solidFill>
                  <a:srgbClr val="008000"/>
                </a:solidFill>
              </a:rPr>
              <a:t>Describe methods for determining quality.</a:t>
            </a:r>
            <a:endParaRPr lang="en-US" sz="2600" kern="0" dirty="0">
              <a:solidFill>
                <a:srgbClr val="008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188640"/>
            <a:ext cx="8001000" cy="792386"/>
          </a:xfrm>
        </p:spPr>
        <p:txBody>
          <a:bodyPr/>
          <a:lstStyle/>
          <a:p>
            <a:pPr marL="514350" indent="-514350">
              <a:buFont typeface="+mj-lt"/>
              <a:buAutoNum type="arabicPeriod" startAt="5"/>
            </a:pPr>
            <a:r>
              <a:rPr lang="en-US" sz="2600" dirty="0">
                <a:solidFill>
                  <a:srgbClr val="008000"/>
                </a:solidFill>
              </a:rPr>
              <a:t>Define and discuss antiquality factors affecting animal health.</a:t>
            </a:r>
          </a:p>
        </p:txBody>
      </p:sp>
      <p:sp>
        <p:nvSpPr>
          <p:cNvPr id="45059" name="Content Placeholder 2"/>
          <p:cNvSpPr>
            <a:spLocks noGrp="1"/>
          </p:cNvSpPr>
          <p:nvPr>
            <p:ph idx="1"/>
          </p:nvPr>
        </p:nvSpPr>
        <p:spPr>
          <a:xfrm>
            <a:off x="986283" y="1124744"/>
            <a:ext cx="8050213" cy="5040560"/>
          </a:xfrm>
        </p:spPr>
        <p:txBody>
          <a:bodyPr/>
          <a:lstStyle/>
          <a:p>
            <a:pPr>
              <a:buClr>
                <a:srgbClr val="008000"/>
              </a:buClr>
            </a:pPr>
            <a:r>
              <a:rPr lang="en-US" dirty="0">
                <a:solidFill>
                  <a:srgbClr val="008000"/>
                </a:solidFill>
              </a:rPr>
              <a:t>Antiquality characteristics are traits that make plants undesirable for consumption and can be physical, like thorns or secondary metabolites, unpleasant odors or tastes.</a:t>
            </a:r>
          </a:p>
          <a:p>
            <a:pPr>
              <a:buClr>
                <a:srgbClr val="008000"/>
              </a:buClr>
            </a:pPr>
            <a:r>
              <a:rPr lang="en-US" dirty="0">
                <a:solidFill>
                  <a:srgbClr val="008000"/>
                </a:solidFill>
              </a:rPr>
              <a:t>Antiquality characteristics include things that contribute to: </a:t>
            </a:r>
          </a:p>
          <a:p>
            <a:pPr lvl="1">
              <a:buClr>
                <a:srgbClr val="008000"/>
              </a:buClr>
            </a:pPr>
            <a:r>
              <a:rPr lang="en-US" sz="2600" dirty="0">
                <a:solidFill>
                  <a:srgbClr val="008000"/>
                </a:solidFill>
              </a:rPr>
              <a:t>Illnesses</a:t>
            </a:r>
          </a:p>
          <a:p>
            <a:pPr lvl="1">
              <a:buClr>
                <a:srgbClr val="008000"/>
              </a:buClr>
            </a:pPr>
            <a:r>
              <a:rPr lang="en-US" sz="2600" dirty="0">
                <a:solidFill>
                  <a:srgbClr val="008000"/>
                </a:solidFill>
              </a:rPr>
              <a:t>Poor animal gains</a:t>
            </a:r>
          </a:p>
          <a:p>
            <a:pPr lvl="1">
              <a:buClr>
                <a:srgbClr val="008000"/>
              </a:buClr>
            </a:pPr>
            <a:r>
              <a:rPr lang="en-US" sz="2600" dirty="0">
                <a:solidFill>
                  <a:srgbClr val="008000"/>
                </a:solidFill>
              </a:rPr>
              <a:t>Low consumption</a:t>
            </a:r>
          </a:p>
          <a:p>
            <a:pPr lvl="1">
              <a:buClr>
                <a:srgbClr val="008000"/>
              </a:buClr>
            </a:pPr>
            <a:r>
              <a:rPr lang="en-US" sz="2600" dirty="0">
                <a:solidFill>
                  <a:srgbClr val="008000"/>
                </a:solidFill>
              </a:rPr>
              <a:t>Reproductive difficulties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986283" y="1124744"/>
            <a:ext cx="8050213" cy="4968875"/>
          </a:xfrm>
        </p:spPr>
        <p:txBody>
          <a:bodyPr/>
          <a:lstStyle/>
          <a:p>
            <a:pPr>
              <a:buClr>
                <a:srgbClr val="008000"/>
              </a:buClr>
            </a:pPr>
            <a:r>
              <a:rPr lang="en-US" sz="2400" dirty="0">
                <a:solidFill>
                  <a:srgbClr val="008000"/>
                </a:solidFill>
              </a:rPr>
              <a:t>Livestock will often not select plants with physical antiquality factors such as thorns, molds, dust or weeds if there is another choice available.</a:t>
            </a:r>
          </a:p>
          <a:p>
            <a:pPr lvl="1">
              <a:buClr>
                <a:srgbClr val="008000"/>
              </a:buClr>
            </a:pPr>
            <a:r>
              <a:rPr lang="en-US" sz="2200" dirty="0">
                <a:solidFill>
                  <a:srgbClr val="008000"/>
                </a:solidFill>
              </a:rPr>
              <a:t>These unpalatable traits reduce intake and may decrease microbial activity in the rumen, reducing digestibility.</a:t>
            </a:r>
          </a:p>
          <a:p>
            <a:pPr>
              <a:buClr>
                <a:srgbClr val="008000"/>
              </a:buClr>
            </a:pPr>
            <a:r>
              <a:rPr lang="en-US" sz="2400" dirty="0">
                <a:solidFill>
                  <a:srgbClr val="008000"/>
                </a:solidFill>
              </a:rPr>
              <a:t>Most antiquality factors are chemically based.</a:t>
            </a:r>
          </a:p>
          <a:p>
            <a:pPr lvl="1">
              <a:buClr>
                <a:srgbClr val="008000"/>
              </a:buClr>
            </a:pPr>
            <a:r>
              <a:rPr lang="en-US" sz="2200" dirty="0">
                <a:solidFill>
                  <a:srgbClr val="008000"/>
                </a:solidFill>
              </a:rPr>
              <a:t>This results in undesirable tastes and odors which influence selection and palatability by the animal.</a:t>
            </a:r>
          </a:p>
          <a:p>
            <a:pPr lvl="1">
              <a:buClr>
                <a:srgbClr val="008000"/>
              </a:buClr>
            </a:pPr>
            <a:r>
              <a:rPr lang="en-US" sz="2200" dirty="0">
                <a:solidFill>
                  <a:srgbClr val="008000"/>
                </a:solidFill>
              </a:rPr>
              <a:t>Some cannot be detected by taste or smell and are toxic leading to health problems.</a:t>
            </a:r>
          </a:p>
        </p:txBody>
      </p:sp>
      <p:sp>
        <p:nvSpPr>
          <p:cNvPr id="6" name="Title 1"/>
          <p:cNvSpPr>
            <a:spLocks noGrp="1"/>
          </p:cNvSpPr>
          <p:nvPr>
            <p:ph type="title"/>
          </p:nvPr>
        </p:nvSpPr>
        <p:spPr>
          <a:xfrm>
            <a:off x="914400" y="188640"/>
            <a:ext cx="8001000" cy="792386"/>
          </a:xfrm>
        </p:spPr>
        <p:txBody>
          <a:bodyPr/>
          <a:lstStyle/>
          <a:p>
            <a:pPr marL="514350" indent="-514350">
              <a:buFont typeface="+mj-lt"/>
              <a:buAutoNum type="arabicPeriod" startAt="5"/>
            </a:pPr>
            <a:r>
              <a:rPr lang="en-US" sz="2600" dirty="0">
                <a:solidFill>
                  <a:srgbClr val="008000"/>
                </a:solidFill>
              </a:rPr>
              <a:t>Define and discuss antiquality factors affecting animal health.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986283" y="1125116"/>
            <a:ext cx="7834189" cy="5256212"/>
          </a:xfrm>
        </p:spPr>
        <p:txBody>
          <a:bodyPr/>
          <a:lstStyle/>
          <a:p>
            <a:pPr>
              <a:buClr>
                <a:srgbClr val="008000"/>
              </a:buClr>
            </a:pPr>
            <a:r>
              <a:rPr lang="en-US" dirty="0">
                <a:solidFill>
                  <a:srgbClr val="008000"/>
                </a:solidFill>
              </a:rPr>
              <a:t>Common antiquality components include:</a:t>
            </a:r>
          </a:p>
          <a:p>
            <a:pPr lvl="1">
              <a:buClr>
                <a:srgbClr val="008000"/>
              </a:buClr>
            </a:pPr>
            <a:r>
              <a:rPr lang="en-US" b="1" i="1" dirty="0">
                <a:solidFill>
                  <a:srgbClr val="008000"/>
                </a:solidFill>
              </a:rPr>
              <a:t>Lignin</a:t>
            </a:r>
            <a:r>
              <a:rPr lang="en-US" dirty="0">
                <a:solidFill>
                  <a:srgbClr val="008000"/>
                </a:solidFill>
              </a:rPr>
              <a:t>: r</a:t>
            </a:r>
            <a:r>
              <a:rPr lang="en-US" sz="2200" dirty="0">
                <a:solidFill>
                  <a:srgbClr val="008000"/>
                </a:solidFill>
              </a:rPr>
              <a:t>educes digestibility; late maturity forage has more lignin, less palatable</a:t>
            </a:r>
          </a:p>
          <a:p>
            <a:pPr lvl="1">
              <a:buClr>
                <a:srgbClr val="008000"/>
              </a:buClr>
            </a:pPr>
            <a:r>
              <a:rPr lang="en-US" b="1" i="1" dirty="0">
                <a:solidFill>
                  <a:srgbClr val="008000"/>
                </a:solidFill>
              </a:rPr>
              <a:t>Tannins</a:t>
            </a:r>
            <a:r>
              <a:rPr lang="en-US" dirty="0">
                <a:solidFill>
                  <a:srgbClr val="008000"/>
                </a:solidFill>
              </a:rPr>
              <a:t>: </a:t>
            </a:r>
            <a:r>
              <a:rPr lang="en-US" sz="2200" dirty="0">
                <a:solidFill>
                  <a:srgbClr val="008000"/>
                </a:solidFill>
              </a:rPr>
              <a:t>reduce palatability</a:t>
            </a:r>
          </a:p>
          <a:p>
            <a:pPr lvl="1">
              <a:buClr>
                <a:srgbClr val="008000"/>
              </a:buClr>
            </a:pPr>
            <a:r>
              <a:rPr lang="en-US" b="1" i="1" dirty="0" err="1">
                <a:solidFill>
                  <a:srgbClr val="008000"/>
                </a:solidFill>
              </a:rPr>
              <a:t>Saponins</a:t>
            </a:r>
            <a:r>
              <a:rPr lang="en-US" dirty="0">
                <a:solidFill>
                  <a:srgbClr val="008000"/>
                </a:solidFill>
              </a:rPr>
              <a:t>: </a:t>
            </a:r>
            <a:r>
              <a:rPr lang="en-US" sz="2200" dirty="0">
                <a:solidFill>
                  <a:srgbClr val="008000"/>
                </a:solidFill>
              </a:rPr>
              <a:t>can cause bloat</a:t>
            </a:r>
          </a:p>
          <a:p>
            <a:pPr lvl="1">
              <a:buClr>
                <a:srgbClr val="008000"/>
              </a:buClr>
            </a:pPr>
            <a:r>
              <a:rPr lang="en-US" b="1" i="1" dirty="0">
                <a:solidFill>
                  <a:srgbClr val="008000"/>
                </a:solidFill>
              </a:rPr>
              <a:t>Coumarin</a:t>
            </a:r>
            <a:r>
              <a:rPr lang="en-US" dirty="0">
                <a:solidFill>
                  <a:srgbClr val="008000"/>
                </a:solidFill>
              </a:rPr>
              <a:t> </a:t>
            </a:r>
            <a:r>
              <a:rPr lang="en-US" sz="2300" dirty="0">
                <a:solidFill>
                  <a:srgbClr val="008000"/>
                </a:solidFill>
              </a:rPr>
              <a:t>(sweet clover)</a:t>
            </a:r>
            <a:r>
              <a:rPr lang="en-US" dirty="0">
                <a:solidFill>
                  <a:srgbClr val="008000"/>
                </a:solidFill>
              </a:rPr>
              <a:t>: </a:t>
            </a:r>
            <a:r>
              <a:rPr lang="en-US" sz="2200" dirty="0">
                <a:solidFill>
                  <a:srgbClr val="008000"/>
                </a:solidFill>
              </a:rPr>
              <a:t>anticoagulant</a:t>
            </a:r>
          </a:p>
          <a:p>
            <a:pPr lvl="1">
              <a:buClr>
                <a:srgbClr val="008000"/>
              </a:buClr>
            </a:pPr>
            <a:r>
              <a:rPr lang="en-US" b="1" i="1" dirty="0">
                <a:solidFill>
                  <a:srgbClr val="008000"/>
                </a:solidFill>
              </a:rPr>
              <a:t>Flavonoids</a:t>
            </a:r>
            <a:r>
              <a:rPr lang="en-US" dirty="0">
                <a:solidFill>
                  <a:srgbClr val="008000"/>
                </a:solidFill>
              </a:rPr>
              <a:t>: </a:t>
            </a:r>
            <a:r>
              <a:rPr lang="en-US" sz="2200" dirty="0">
                <a:solidFill>
                  <a:srgbClr val="008000"/>
                </a:solidFill>
              </a:rPr>
              <a:t>can lead to reproductive failures</a:t>
            </a:r>
          </a:p>
          <a:p>
            <a:pPr lvl="1">
              <a:buClr>
                <a:srgbClr val="008000"/>
              </a:buClr>
            </a:pPr>
            <a:r>
              <a:rPr lang="en-US" b="1" i="1" dirty="0">
                <a:solidFill>
                  <a:srgbClr val="008000"/>
                </a:solidFill>
              </a:rPr>
              <a:t>Nitrates</a:t>
            </a:r>
            <a:r>
              <a:rPr lang="en-US" dirty="0">
                <a:solidFill>
                  <a:srgbClr val="008000"/>
                </a:solidFill>
              </a:rPr>
              <a:t>: </a:t>
            </a:r>
            <a:r>
              <a:rPr lang="en-US" sz="2200" dirty="0">
                <a:solidFill>
                  <a:srgbClr val="008000"/>
                </a:solidFill>
              </a:rPr>
              <a:t>nitrate poisoning</a:t>
            </a:r>
          </a:p>
          <a:p>
            <a:pPr lvl="1">
              <a:buClr>
                <a:srgbClr val="008000"/>
              </a:buClr>
            </a:pPr>
            <a:r>
              <a:rPr lang="en-US" b="1" i="1" dirty="0">
                <a:solidFill>
                  <a:srgbClr val="008000"/>
                </a:solidFill>
              </a:rPr>
              <a:t>Endophytes</a:t>
            </a:r>
            <a:r>
              <a:rPr lang="en-US" dirty="0">
                <a:solidFill>
                  <a:srgbClr val="008000"/>
                </a:solidFill>
              </a:rPr>
              <a:t> </a:t>
            </a:r>
            <a:r>
              <a:rPr lang="en-US" sz="2300" dirty="0">
                <a:solidFill>
                  <a:srgbClr val="008000"/>
                </a:solidFill>
              </a:rPr>
              <a:t>(perennial ryegrass and tall fescue)</a:t>
            </a:r>
            <a:r>
              <a:rPr lang="en-US" dirty="0">
                <a:solidFill>
                  <a:srgbClr val="008000"/>
                </a:solidFill>
              </a:rPr>
              <a:t>: </a:t>
            </a:r>
            <a:r>
              <a:rPr lang="en-US" sz="2200" dirty="0">
                <a:solidFill>
                  <a:srgbClr val="008000"/>
                </a:solidFill>
              </a:rPr>
              <a:t>toxic </a:t>
            </a:r>
            <a:r>
              <a:rPr lang="en-US" sz="2200" dirty="0" err="1">
                <a:solidFill>
                  <a:srgbClr val="008000"/>
                </a:solidFill>
              </a:rPr>
              <a:t>ergoalkaloids</a:t>
            </a:r>
            <a:r>
              <a:rPr lang="en-US" sz="2200" dirty="0">
                <a:solidFill>
                  <a:srgbClr val="008000"/>
                </a:solidFill>
              </a:rPr>
              <a:t> (Lolitrim b and ergovaline)</a:t>
            </a:r>
          </a:p>
          <a:p>
            <a:pPr lvl="1">
              <a:buClr>
                <a:srgbClr val="008000"/>
              </a:buClr>
            </a:pPr>
            <a:r>
              <a:rPr lang="en-US" b="1" i="1" dirty="0">
                <a:solidFill>
                  <a:srgbClr val="008000"/>
                </a:solidFill>
              </a:rPr>
              <a:t>Alkaloids</a:t>
            </a:r>
            <a:r>
              <a:rPr lang="en-US" dirty="0">
                <a:solidFill>
                  <a:srgbClr val="008000"/>
                </a:solidFill>
              </a:rPr>
              <a:t>: </a:t>
            </a:r>
            <a:r>
              <a:rPr lang="en-US" sz="2200" dirty="0">
                <a:solidFill>
                  <a:srgbClr val="008000"/>
                </a:solidFill>
              </a:rPr>
              <a:t>reduce palatability</a:t>
            </a:r>
          </a:p>
          <a:p>
            <a:pPr lvl="1">
              <a:buClr>
                <a:srgbClr val="008000"/>
              </a:buClr>
            </a:pPr>
            <a:endParaRPr lang="en-US" sz="2100" dirty="0">
              <a:solidFill>
                <a:srgbClr val="008000"/>
              </a:solidFill>
            </a:endParaRPr>
          </a:p>
        </p:txBody>
      </p:sp>
      <p:sp>
        <p:nvSpPr>
          <p:cNvPr id="5" name="Title 1"/>
          <p:cNvSpPr>
            <a:spLocks noGrp="1"/>
          </p:cNvSpPr>
          <p:nvPr>
            <p:ph type="title"/>
          </p:nvPr>
        </p:nvSpPr>
        <p:spPr>
          <a:xfrm>
            <a:off x="914400" y="188640"/>
            <a:ext cx="8001000" cy="792386"/>
          </a:xfrm>
        </p:spPr>
        <p:txBody>
          <a:bodyPr/>
          <a:lstStyle/>
          <a:p>
            <a:pPr marL="514350" indent="-514350">
              <a:buFont typeface="+mj-lt"/>
              <a:buAutoNum type="arabicPeriod" startAt="5"/>
            </a:pPr>
            <a:r>
              <a:rPr lang="en-US" sz="2600" dirty="0">
                <a:solidFill>
                  <a:srgbClr val="008000"/>
                </a:solidFill>
              </a:rPr>
              <a:t>Define and discuss antiquality factors affecting animal health.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143446"/>
            <a:ext cx="8001000" cy="765274"/>
          </a:xfrm>
        </p:spPr>
        <p:txBody>
          <a:bodyPr/>
          <a:lstStyle/>
          <a:p>
            <a:pPr marL="514350" indent="-514350">
              <a:buFont typeface="+mj-lt"/>
              <a:buAutoNum type="arabicPeriod" startAt="6"/>
            </a:pPr>
            <a:r>
              <a:rPr lang="en-US" sz="2600" dirty="0">
                <a:solidFill>
                  <a:srgbClr val="008000"/>
                </a:solidFill>
              </a:rPr>
              <a:t>Discuss the need for and progress towards standards in national forage testing.</a:t>
            </a:r>
          </a:p>
        </p:txBody>
      </p:sp>
      <p:sp>
        <p:nvSpPr>
          <p:cNvPr id="48131" name="Content Placeholder 2"/>
          <p:cNvSpPr>
            <a:spLocks noGrp="1"/>
          </p:cNvSpPr>
          <p:nvPr>
            <p:ph idx="1"/>
          </p:nvPr>
        </p:nvSpPr>
        <p:spPr>
          <a:xfrm>
            <a:off x="963488" y="1052736"/>
            <a:ext cx="8001000" cy="4724400"/>
          </a:xfrm>
        </p:spPr>
        <p:txBody>
          <a:bodyPr/>
          <a:lstStyle/>
          <a:p>
            <a:pPr>
              <a:buClr>
                <a:srgbClr val="008000"/>
              </a:buClr>
            </a:pPr>
            <a:r>
              <a:rPr lang="en-US" sz="2200" dirty="0">
                <a:solidFill>
                  <a:srgbClr val="008000"/>
                </a:solidFill>
              </a:rPr>
              <a:t>Several different tests are used to test forage quality in different states and countries; standardizing forage testing would improve marketing across state and national borders.</a:t>
            </a:r>
          </a:p>
          <a:p>
            <a:pPr lvl="1">
              <a:buClr>
                <a:srgbClr val="008000"/>
              </a:buClr>
            </a:pPr>
            <a:r>
              <a:rPr lang="en-US" dirty="0">
                <a:solidFill>
                  <a:srgbClr val="008000"/>
                </a:solidFill>
              </a:rPr>
              <a:t>Hay is the most common forage bought and sold</a:t>
            </a:r>
          </a:p>
          <a:p>
            <a:pPr lvl="1">
              <a:buClr>
                <a:srgbClr val="008000"/>
              </a:buClr>
            </a:pPr>
            <a:r>
              <a:rPr lang="en-US" dirty="0">
                <a:solidFill>
                  <a:srgbClr val="008000"/>
                </a:solidFill>
              </a:rPr>
              <a:t>Alfalfa is the most common type</a:t>
            </a:r>
          </a:p>
          <a:p>
            <a:pPr>
              <a:buClr>
                <a:srgbClr val="008000"/>
              </a:buClr>
            </a:pPr>
            <a:r>
              <a:rPr lang="en-US" sz="2200" dirty="0">
                <a:solidFill>
                  <a:srgbClr val="008000"/>
                </a:solidFill>
              </a:rPr>
              <a:t>U.S. Alfalfa Hay Test was developed to precisely express feed value. The test includes:</a:t>
            </a:r>
          </a:p>
          <a:p>
            <a:pPr lvl="1">
              <a:buClr>
                <a:srgbClr val="008000"/>
              </a:buClr>
            </a:pPr>
            <a:r>
              <a:rPr lang="en-US" dirty="0">
                <a:solidFill>
                  <a:srgbClr val="008000"/>
                </a:solidFill>
              </a:rPr>
              <a:t>Uniform sampling</a:t>
            </a:r>
          </a:p>
          <a:p>
            <a:pPr lvl="1">
              <a:buClr>
                <a:srgbClr val="008000"/>
              </a:buClr>
            </a:pPr>
            <a:r>
              <a:rPr lang="en-US" dirty="0">
                <a:solidFill>
                  <a:srgbClr val="008000"/>
                </a:solidFill>
              </a:rPr>
              <a:t>Uniform testing; analyses and methods</a:t>
            </a:r>
          </a:p>
          <a:p>
            <a:pPr lvl="1">
              <a:buClr>
                <a:srgbClr val="008000"/>
              </a:buClr>
            </a:pPr>
            <a:r>
              <a:rPr lang="en-US" dirty="0">
                <a:solidFill>
                  <a:srgbClr val="008000"/>
                </a:solidFill>
              </a:rPr>
              <a:t>Uniform reporting methods to facilitate marketing and ration formulation</a:t>
            </a:r>
          </a:p>
          <a:p>
            <a:pPr lvl="1">
              <a:buClr>
                <a:srgbClr val="008000"/>
              </a:buClr>
            </a:pPr>
            <a:endParaRPr lang="en-US" sz="2200" dirty="0">
              <a:solidFill>
                <a:srgbClr val="008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963488" y="1052736"/>
            <a:ext cx="8001000" cy="4895850"/>
          </a:xfrm>
        </p:spPr>
        <p:txBody>
          <a:bodyPr/>
          <a:lstStyle/>
          <a:p>
            <a:pPr>
              <a:buClr>
                <a:srgbClr val="008000"/>
              </a:buClr>
            </a:pPr>
            <a:r>
              <a:rPr lang="en-US" dirty="0">
                <a:solidFill>
                  <a:srgbClr val="008000"/>
                </a:solidFill>
              </a:rPr>
              <a:t>History of forage testing</a:t>
            </a:r>
          </a:p>
          <a:p>
            <a:pPr lvl="1">
              <a:buClr>
                <a:srgbClr val="008000"/>
              </a:buClr>
            </a:pPr>
            <a:r>
              <a:rPr lang="en-US" sz="2200" dirty="0">
                <a:solidFill>
                  <a:srgbClr val="008000"/>
                </a:solidFill>
              </a:rPr>
              <a:t>1958 – California developed a test for modified crude fiber (MCF)</a:t>
            </a:r>
          </a:p>
          <a:p>
            <a:pPr lvl="2">
              <a:buClr>
                <a:srgbClr val="008000"/>
              </a:buClr>
            </a:pPr>
            <a:r>
              <a:rPr lang="en-US" dirty="0">
                <a:solidFill>
                  <a:srgbClr val="008000"/>
                </a:solidFill>
              </a:rPr>
              <a:t>The MCF score predicts the total digestible nutrients (TDN) with good accuracy</a:t>
            </a:r>
          </a:p>
          <a:p>
            <a:pPr lvl="1">
              <a:buClr>
                <a:srgbClr val="008000"/>
              </a:buClr>
            </a:pPr>
            <a:r>
              <a:rPr lang="en-US" sz="2200" dirty="0">
                <a:solidFill>
                  <a:srgbClr val="008000"/>
                </a:solidFill>
              </a:rPr>
              <a:t>Late 1960’s – Nevada developed a system for predicting digestible energy using CP and ADF</a:t>
            </a:r>
          </a:p>
          <a:p>
            <a:pPr lvl="2">
              <a:buClr>
                <a:srgbClr val="008000"/>
              </a:buClr>
            </a:pPr>
            <a:r>
              <a:rPr lang="en-US" dirty="0">
                <a:solidFill>
                  <a:srgbClr val="008000"/>
                </a:solidFill>
              </a:rPr>
              <a:t>This led to grades for Alfalfa hay</a:t>
            </a:r>
          </a:p>
        </p:txBody>
      </p:sp>
      <p:sp>
        <p:nvSpPr>
          <p:cNvPr id="6" name="Title 1"/>
          <p:cNvSpPr>
            <a:spLocks noGrp="1"/>
          </p:cNvSpPr>
          <p:nvPr>
            <p:ph type="title"/>
          </p:nvPr>
        </p:nvSpPr>
        <p:spPr>
          <a:xfrm>
            <a:off x="914400" y="143446"/>
            <a:ext cx="8001000" cy="765274"/>
          </a:xfrm>
        </p:spPr>
        <p:txBody>
          <a:bodyPr/>
          <a:lstStyle/>
          <a:p>
            <a:pPr marL="514350" indent="-514350">
              <a:buFont typeface="+mj-lt"/>
              <a:buAutoNum type="arabicPeriod" startAt="6"/>
            </a:pPr>
            <a:r>
              <a:rPr lang="en-US" sz="2600" dirty="0">
                <a:solidFill>
                  <a:srgbClr val="008000"/>
                </a:solidFill>
              </a:rPr>
              <a:t>Discuss the need for and progress towards standards in national forage testing.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963488" y="1052736"/>
            <a:ext cx="8001000" cy="4464050"/>
          </a:xfrm>
        </p:spPr>
        <p:txBody>
          <a:bodyPr/>
          <a:lstStyle/>
          <a:p>
            <a:pPr>
              <a:buClr>
                <a:srgbClr val="008000"/>
              </a:buClr>
            </a:pPr>
            <a:r>
              <a:rPr lang="en-US" dirty="0">
                <a:solidFill>
                  <a:srgbClr val="008000"/>
                </a:solidFill>
              </a:rPr>
              <a:t>History of forage testing</a:t>
            </a:r>
          </a:p>
          <a:p>
            <a:pPr lvl="1">
              <a:buClr>
                <a:srgbClr val="008000"/>
              </a:buClr>
            </a:pPr>
            <a:r>
              <a:rPr lang="en-US" sz="2200" dirty="0">
                <a:solidFill>
                  <a:srgbClr val="008000"/>
                </a:solidFill>
              </a:rPr>
              <a:t>1976 – American Forage and Grassland Council (AFGC) and University and Federal Research and Extension personnel developed a forage evaluation system based on chemical analysis</a:t>
            </a:r>
          </a:p>
          <a:p>
            <a:pPr lvl="2">
              <a:buClr>
                <a:srgbClr val="008000"/>
              </a:buClr>
            </a:pPr>
            <a:r>
              <a:rPr lang="en-US" dirty="0">
                <a:solidFill>
                  <a:srgbClr val="008000"/>
                </a:solidFill>
              </a:rPr>
              <a:t>This system closely approached actual feeding trials in determining the feeding value of hay</a:t>
            </a:r>
          </a:p>
          <a:p>
            <a:pPr lvl="2">
              <a:buClr>
                <a:srgbClr val="008000"/>
              </a:buClr>
            </a:pPr>
            <a:r>
              <a:rPr lang="en-US" dirty="0">
                <a:solidFill>
                  <a:srgbClr val="008000"/>
                </a:solidFill>
              </a:rPr>
              <a:t>5 hay grades and 1 sample grade for all legumes and grasses were developed</a:t>
            </a:r>
          </a:p>
          <a:p>
            <a:pPr lvl="3">
              <a:buClr>
                <a:srgbClr val="008000"/>
              </a:buClr>
            </a:pPr>
            <a:r>
              <a:rPr lang="en-US" dirty="0">
                <a:solidFill>
                  <a:srgbClr val="008000"/>
                </a:solidFill>
              </a:rPr>
              <a:t>They included CP, NDF, ADF, and RFV</a:t>
            </a:r>
          </a:p>
          <a:p>
            <a:pPr lvl="2">
              <a:buClr>
                <a:srgbClr val="008000"/>
              </a:buClr>
            </a:pPr>
            <a:r>
              <a:rPr lang="en-US" dirty="0">
                <a:solidFill>
                  <a:srgbClr val="008000"/>
                </a:solidFill>
              </a:rPr>
              <a:t>The grades were not adopted by the Federal Grain Inspection Service due to mixed industry support</a:t>
            </a:r>
          </a:p>
        </p:txBody>
      </p:sp>
      <p:sp>
        <p:nvSpPr>
          <p:cNvPr id="6" name="Title 1"/>
          <p:cNvSpPr>
            <a:spLocks noGrp="1"/>
          </p:cNvSpPr>
          <p:nvPr>
            <p:ph type="title"/>
          </p:nvPr>
        </p:nvSpPr>
        <p:spPr>
          <a:xfrm>
            <a:off x="914400" y="143446"/>
            <a:ext cx="8001000" cy="765274"/>
          </a:xfrm>
        </p:spPr>
        <p:txBody>
          <a:bodyPr/>
          <a:lstStyle/>
          <a:p>
            <a:pPr marL="514350" indent="-514350">
              <a:buFont typeface="+mj-lt"/>
              <a:buAutoNum type="arabicPeriod" startAt="6"/>
            </a:pPr>
            <a:r>
              <a:rPr lang="en-US" sz="2600" dirty="0">
                <a:solidFill>
                  <a:srgbClr val="008000"/>
                </a:solidFill>
              </a:rPr>
              <a:t>Discuss the need for and progress towards standards in national forage testing.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963488" y="1052736"/>
            <a:ext cx="8073008" cy="4824536"/>
          </a:xfrm>
        </p:spPr>
        <p:txBody>
          <a:bodyPr/>
          <a:lstStyle/>
          <a:p>
            <a:pPr>
              <a:buClr>
                <a:srgbClr val="008000"/>
              </a:buClr>
            </a:pPr>
            <a:r>
              <a:rPr lang="en-US" dirty="0">
                <a:solidFill>
                  <a:srgbClr val="008000"/>
                </a:solidFill>
              </a:rPr>
              <a:t>History of forage testing</a:t>
            </a:r>
          </a:p>
          <a:p>
            <a:pPr lvl="1">
              <a:buClr>
                <a:srgbClr val="008000"/>
              </a:buClr>
            </a:pPr>
            <a:r>
              <a:rPr lang="en-US" sz="2200" dirty="0">
                <a:solidFill>
                  <a:srgbClr val="008000"/>
                </a:solidFill>
              </a:rPr>
              <a:t>1980, 1982 – a group of western scientist and later a national group met and a U.S. Hay Quality steering committee was established called the National Hay Test Committee</a:t>
            </a:r>
          </a:p>
          <a:p>
            <a:pPr lvl="2">
              <a:buClr>
                <a:srgbClr val="008000"/>
              </a:buClr>
            </a:pPr>
            <a:r>
              <a:rPr lang="en-US" sz="2400" dirty="0">
                <a:solidFill>
                  <a:srgbClr val="008000"/>
                </a:solidFill>
              </a:rPr>
              <a:t>This group included research, extension, and commercial interests</a:t>
            </a:r>
          </a:p>
          <a:p>
            <a:pPr lvl="1">
              <a:buClr>
                <a:srgbClr val="008000"/>
              </a:buClr>
            </a:pPr>
            <a:r>
              <a:rPr lang="en-US" sz="2200" dirty="0">
                <a:solidFill>
                  <a:srgbClr val="008000"/>
                </a:solidFill>
              </a:rPr>
              <a:t>1983- a common standard, called the U.S. Alfalfa Hay Test, was accepted by the National Hay Test Committee</a:t>
            </a:r>
          </a:p>
          <a:p>
            <a:pPr lvl="2">
              <a:buClr>
                <a:srgbClr val="008000"/>
              </a:buClr>
            </a:pPr>
            <a:r>
              <a:rPr lang="en-US" sz="2400" dirty="0">
                <a:solidFill>
                  <a:srgbClr val="008000"/>
                </a:solidFill>
              </a:rPr>
              <a:t>This standard included dry matter (DM), acid detergent fiber (ADF), estimated digestible dry matter (EDDM), and crude protein (CP).</a:t>
            </a:r>
          </a:p>
          <a:p>
            <a:pPr lvl="2">
              <a:buClr>
                <a:srgbClr val="008000"/>
              </a:buClr>
            </a:pPr>
            <a:endParaRPr lang="en-US" sz="1400" dirty="0">
              <a:solidFill>
                <a:srgbClr val="008000"/>
              </a:solidFill>
            </a:endParaRPr>
          </a:p>
        </p:txBody>
      </p:sp>
      <p:sp>
        <p:nvSpPr>
          <p:cNvPr id="6" name="Title 1"/>
          <p:cNvSpPr>
            <a:spLocks noGrp="1"/>
          </p:cNvSpPr>
          <p:nvPr>
            <p:ph type="title"/>
          </p:nvPr>
        </p:nvSpPr>
        <p:spPr>
          <a:xfrm>
            <a:off x="914400" y="143446"/>
            <a:ext cx="8001000" cy="765274"/>
          </a:xfrm>
        </p:spPr>
        <p:txBody>
          <a:bodyPr/>
          <a:lstStyle/>
          <a:p>
            <a:pPr marL="514350" indent="-514350">
              <a:buFont typeface="+mj-lt"/>
              <a:buAutoNum type="arabicPeriod" startAt="6"/>
            </a:pPr>
            <a:r>
              <a:rPr lang="en-US" sz="2600" dirty="0">
                <a:solidFill>
                  <a:srgbClr val="008000"/>
                </a:solidFill>
              </a:rPr>
              <a:t>Discuss the need for and progress towards standards in national forage testing.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6"/>
          <p:cNvSpPr>
            <a:spLocks noGrp="1"/>
          </p:cNvSpPr>
          <p:nvPr>
            <p:ph idx="1"/>
          </p:nvPr>
        </p:nvSpPr>
        <p:spPr>
          <a:xfrm>
            <a:off x="914400" y="1124744"/>
            <a:ext cx="8001000" cy="5132387"/>
          </a:xfrm>
        </p:spPr>
        <p:txBody>
          <a:bodyPr/>
          <a:lstStyle/>
          <a:p>
            <a:pPr marL="0" indent="0">
              <a:buClr>
                <a:srgbClr val="008000"/>
              </a:buClr>
              <a:buNone/>
            </a:pPr>
            <a:r>
              <a:rPr lang="en-US" b="1" i="1" dirty="0">
                <a:solidFill>
                  <a:srgbClr val="008000"/>
                </a:solidFill>
              </a:rPr>
              <a:t>What is forage quality?</a:t>
            </a:r>
          </a:p>
          <a:p>
            <a:pPr marL="457200" lvl="1">
              <a:buClr>
                <a:srgbClr val="008000"/>
              </a:buClr>
            </a:pPr>
            <a:r>
              <a:rPr lang="en-US" dirty="0">
                <a:solidFill>
                  <a:srgbClr val="008000"/>
                </a:solidFill>
              </a:rPr>
              <a:t>The capacity of a forage to supply animal nutrient     	requirements. </a:t>
            </a:r>
          </a:p>
          <a:p>
            <a:pPr marL="457200" lvl="1">
              <a:buClr>
                <a:srgbClr val="008000"/>
              </a:buClr>
            </a:pPr>
            <a:r>
              <a:rPr lang="en-US" dirty="0">
                <a:solidFill>
                  <a:srgbClr val="008000"/>
                </a:solidFill>
                <a:cs typeface="Times New Roman" pitchFamily="18" charset="0"/>
              </a:rPr>
              <a:t>Includes characteristics that make forage valuable to animals</a:t>
            </a:r>
          </a:p>
          <a:p>
            <a:pPr lvl="1">
              <a:buClr>
                <a:srgbClr val="008000"/>
              </a:buClr>
              <a:buSzPct val="150000"/>
              <a:buFont typeface="Arial" panose="020B0604020202020204" pitchFamily="34" charset="0"/>
              <a:buChar char="•"/>
            </a:pPr>
            <a:r>
              <a:rPr lang="en-US" sz="2200" dirty="0">
                <a:solidFill>
                  <a:srgbClr val="008000"/>
                </a:solidFill>
                <a:cs typeface="Times New Roman" pitchFamily="18" charset="0"/>
              </a:rPr>
              <a:t>Characteristics affecting consumption and utilization.  (Will the animal consume it and be able to digest it?)</a:t>
            </a:r>
          </a:p>
          <a:p>
            <a:pPr lvl="3">
              <a:buClr>
                <a:srgbClr val="008000"/>
              </a:buClr>
            </a:pPr>
            <a:r>
              <a:rPr lang="en-US" sz="2200" dirty="0">
                <a:solidFill>
                  <a:srgbClr val="008000"/>
                </a:solidFill>
                <a:cs typeface="Times New Roman" pitchFamily="18" charset="0"/>
              </a:rPr>
              <a:t>Palatability (acceptability)</a:t>
            </a:r>
          </a:p>
          <a:p>
            <a:pPr lvl="3">
              <a:buClr>
                <a:srgbClr val="008000"/>
              </a:buClr>
            </a:pPr>
            <a:r>
              <a:rPr lang="en-US" sz="2200" dirty="0">
                <a:solidFill>
                  <a:srgbClr val="008000"/>
                </a:solidFill>
                <a:cs typeface="Times New Roman" pitchFamily="18" charset="0"/>
              </a:rPr>
              <a:t>Chemical composition</a:t>
            </a:r>
          </a:p>
          <a:p>
            <a:pPr lvl="3">
              <a:buClr>
                <a:srgbClr val="008000"/>
              </a:buClr>
            </a:pPr>
            <a:r>
              <a:rPr lang="en-US" sz="2200" dirty="0">
                <a:solidFill>
                  <a:srgbClr val="008000"/>
                </a:solidFill>
                <a:cs typeface="Times New Roman" pitchFamily="18" charset="0"/>
              </a:rPr>
              <a:t>Digestibility of the nutrients</a:t>
            </a:r>
          </a:p>
          <a:p>
            <a:pPr lvl="1">
              <a:buClr>
                <a:srgbClr val="008000"/>
              </a:buClr>
              <a:buSzPct val="150000"/>
              <a:buFont typeface="Arial" panose="020B0604020202020204" pitchFamily="34" charset="0"/>
              <a:buChar char="•"/>
            </a:pPr>
            <a:r>
              <a:rPr lang="en-US" sz="2200" dirty="0">
                <a:solidFill>
                  <a:srgbClr val="008000"/>
                </a:solidFill>
                <a:cs typeface="Times New Roman" pitchFamily="18" charset="0"/>
              </a:rPr>
              <a:t>Capacity to supply animal requirements.                  (Once digested, will the forage provide the needed nutrients for growth and health?)</a:t>
            </a:r>
          </a:p>
          <a:p>
            <a:pPr lvl="2">
              <a:buClr>
                <a:srgbClr val="008000"/>
              </a:buClr>
              <a:buFont typeface="Wingdings" pitchFamily="2" charset="2"/>
              <a:buNone/>
            </a:pPr>
            <a:endParaRPr lang="en-US" dirty="0">
              <a:solidFill>
                <a:srgbClr val="008000"/>
              </a:solidFill>
            </a:endParaRPr>
          </a:p>
          <a:p>
            <a:pPr lvl="1">
              <a:buClr>
                <a:srgbClr val="008000"/>
              </a:buClr>
            </a:pPr>
            <a:endParaRPr lang="en-US" dirty="0"/>
          </a:p>
        </p:txBody>
      </p:sp>
      <p:sp>
        <p:nvSpPr>
          <p:cNvPr id="4" name="Rectangle 2"/>
          <p:cNvSpPr txBox="1">
            <a:spLocks noChangeArrowheads="1"/>
          </p:cNvSpPr>
          <p:nvPr/>
        </p:nvSpPr>
        <p:spPr bwMode="auto">
          <a:xfrm>
            <a:off x="948184" y="188639"/>
            <a:ext cx="8088312" cy="792089"/>
          </a:xfrm>
          <a:prstGeom prst="rect">
            <a:avLst/>
          </a:prstGeom>
          <a:noFill/>
          <a:ln w="9525">
            <a:noFill/>
            <a:miter lim="800000"/>
            <a:headEnd/>
            <a:tailEnd/>
          </a:ln>
        </p:spPr>
        <p:txBody>
          <a:bodyPr anchor="b"/>
          <a:lstStyle/>
          <a:p>
            <a:pPr marL="514350" indent="-514350" algn="l" eaLnBrk="0" hangingPunct="0">
              <a:lnSpc>
                <a:spcPct val="90000"/>
              </a:lnSpc>
              <a:buFont typeface="+mj-lt"/>
              <a:buAutoNum type="arabicPeriod"/>
              <a:defRPr/>
            </a:pPr>
            <a:r>
              <a:rPr lang="en-US" sz="2500" b="1" dirty="0">
                <a:solidFill>
                  <a:srgbClr val="008000"/>
                </a:solidFill>
                <a:latin typeface="+mj-lt"/>
              </a:rPr>
              <a:t>Define forage quality and describe management decisions that increase forage quality</a:t>
            </a:r>
            <a:endParaRPr lang="en-US" sz="2500" b="1" kern="0" dirty="0">
              <a:solidFill>
                <a:srgbClr val="008000"/>
              </a:solidFill>
              <a:latin typeface="+mj-lt"/>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963488" y="1052736"/>
            <a:ext cx="8001000" cy="4464050"/>
          </a:xfrm>
        </p:spPr>
        <p:txBody>
          <a:bodyPr/>
          <a:lstStyle/>
          <a:p>
            <a:pPr>
              <a:buClr>
                <a:srgbClr val="008000"/>
              </a:buClr>
            </a:pPr>
            <a:r>
              <a:rPr lang="en-US" dirty="0">
                <a:solidFill>
                  <a:srgbClr val="008000"/>
                </a:solidFill>
              </a:rPr>
              <a:t>Current situation</a:t>
            </a:r>
          </a:p>
          <a:p>
            <a:pPr lvl="1">
              <a:buClr>
                <a:srgbClr val="008000"/>
              </a:buClr>
            </a:pPr>
            <a:r>
              <a:rPr lang="en-US" sz="2200" dirty="0">
                <a:solidFill>
                  <a:srgbClr val="008000"/>
                </a:solidFill>
              </a:rPr>
              <a:t>National Forage Testing Association (</a:t>
            </a:r>
            <a:r>
              <a:rPr lang="en-US" sz="2200" dirty="0">
                <a:solidFill>
                  <a:srgbClr val="7030A0"/>
                </a:solidFill>
              </a:rPr>
              <a:t>foragetesting.org</a:t>
            </a:r>
            <a:r>
              <a:rPr lang="en-US" sz="2200" dirty="0">
                <a:solidFill>
                  <a:srgbClr val="008000"/>
                </a:solidFill>
              </a:rPr>
              <a:t>)</a:t>
            </a:r>
          </a:p>
          <a:p>
            <a:pPr lvl="2">
              <a:buClr>
                <a:srgbClr val="008000"/>
              </a:buClr>
            </a:pPr>
            <a:r>
              <a:rPr lang="en-US" sz="2200" dirty="0">
                <a:solidFill>
                  <a:srgbClr val="008000"/>
                </a:solidFill>
              </a:rPr>
              <a:t>The NFTA is a joint effort of the American Forage and Grassland Council, National Hay Association, and forage testing laboratories to improve the accuracy of forage testing among laboratories.</a:t>
            </a:r>
          </a:p>
          <a:p>
            <a:pPr lvl="2">
              <a:buClr>
                <a:srgbClr val="008000"/>
              </a:buClr>
            </a:pPr>
            <a:r>
              <a:rPr lang="en-US" sz="2200" dirty="0">
                <a:solidFill>
                  <a:srgbClr val="008000"/>
                </a:solidFill>
              </a:rPr>
              <a:t>Since its formation, reproducibility of lab results among laboratories has dramatically improved. Various lab methods have been reviewed and improved. </a:t>
            </a:r>
          </a:p>
          <a:p>
            <a:pPr lvl="2">
              <a:buClr>
                <a:srgbClr val="008000"/>
              </a:buClr>
            </a:pPr>
            <a:r>
              <a:rPr lang="en-US" sz="2200" dirty="0">
                <a:solidFill>
                  <a:srgbClr val="008000"/>
                </a:solidFill>
              </a:rPr>
              <a:t>Over 150 laboratories annually participate in the certification process.</a:t>
            </a:r>
          </a:p>
          <a:p>
            <a:pPr lvl="2">
              <a:buClr>
                <a:srgbClr val="008000"/>
              </a:buClr>
            </a:pPr>
            <a:r>
              <a:rPr lang="en-US" sz="2200" dirty="0">
                <a:solidFill>
                  <a:srgbClr val="008000"/>
                </a:solidFill>
              </a:rPr>
              <a:t>A list of </a:t>
            </a:r>
            <a:r>
              <a:rPr lang="en-US" sz="2200" dirty="0">
                <a:solidFill>
                  <a:srgbClr val="008000"/>
                </a:solidFill>
                <a:hlinkClick r:id="rId2"/>
              </a:rPr>
              <a:t>NFTA Certified Laboratories</a:t>
            </a:r>
            <a:r>
              <a:rPr lang="en-US" sz="2200" dirty="0">
                <a:solidFill>
                  <a:srgbClr val="008000"/>
                </a:solidFill>
              </a:rPr>
              <a:t> is available online.</a:t>
            </a:r>
          </a:p>
        </p:txBody>
      </p:sp>
      <p:sp>
        <p:nvSpPr>
          <p:cNvPr id="6" name="Title 1"/>
          <p:cNvSpPr>
            <a:spLocks noGrp="1"/>
          </p:cNvSpPr>
          <p:nvPr>
            <p:ph type="title"/>
          </p:nvPr>
        </p:nvSpPr>
        <p:spPr>
          <a:xfrm>
            <a:off x="914400" y="143446"/>
            <a:ext cx="8001000" cy="765274"/>
          </a:xfrm>
        </p:spPr>
        <p:txBody>
          <a:bodyPr/>
          <a:lstStyle/>
          <a:p>
            <a:pPr marL="514350" indent="-514350">
              <a:buFont typeface="+mj-lt"/>
              <a:buAutoNum type="arabicPeriod" startAt="6"/>
            </a:pPr>
            <a:r>
              <a:rPr lang="en-US" sz="2600" dirty="0">
                <a:solidFill>
                  <a:srgbClr val="008000"/>
                </a:solidFill>
              </a:rPr>
              <a:t>Discuss the need for and progress towards standards in national forage testing.</a:t>
            </a:r>
          </a:p>
        </p:txBody>
      </p:sp>
    </p:spTree>
    <p:extLst>
      <p:ext uri="{BB962C8B-B14F-4D97-AF65-F5344CB8AC3E}">
        <p14:creationId xmlns:p14="http://schemas.microsoft.com/office/powerpoint/2010/main" val="1957252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159296"/>
            <a:ext cx="8001000" cy="533400"/>
          </a:xfrm>
        </p:spPr>
        <p:txBody>
          <a:bodyPr/>
          <a:lstStyle/>
          <a:p>
            <a:pPr algn="ctr" eaLnBrk="1" hangingPunct="1"/>
            <a:r>
              <a:rPr lang="en-US" altLang="zh-CN" sz="3200" dirty="0">
                <a:solidFill>
                  <a:srgbClr val="008000"/>
                </a:solidFill>
                <a:ea typeface="宋体" pitchFamily="2" charset="-122"/>
              </a:rPr>
              <a:t>Summary of Forage Quality and Testing</a:t>
            </a:r>
          </a:p>
        </p:txBody>
      </p:sp>
      <p:sp>
        <p:nvSpPr>
          <p:cNvPr id="52227" name="Content Placeholder 5"/>
          <p:cNvSpPr>
            <a:spLocks noGrp="1"/>
          </p:cNvSpPr>
          <p:nvPr>
            <p:ph idx="1"/>
          </p:nvPr>
        </p:nvSpPr>
        <p:spPr>
          <a:xfrm>
            <a:off x="963488" y="836712"/>
            <a:ext cx="8001000" cy="5112221"/>
          </a:xfrm>
        </p:spPr>
        <p:txBody>
          <a:bodyPr/>
          <a:lstStyle/>
          <a:p>
            <a:pPr>
              <a:spcBef>
                <a:spcPts val="0"/>
              </a:spcBef>
              <a:buClr>
                <a:srgbClr val="008000"/>
              </a:buClr>
            </a:pPr>
            <a:r>
              <a:rPr lang="en-US" sz="2400" dirty="0">
                <a:solidFill>
                  <a:srgbClr val="008000"/>
                </a:solidFill>
              </a:rPr>
              <a:t>High-quality forage fed to livestock in sufficient quantities will result in improved animal performance.</a:t>
            </a:r>
          </a:p>
          <a:p>
            <a:pPr>
              <a:spcBef>
                <a:spcPts val="0"/>
              </a:spcBef>
              <a:buClr>
                <a:srgbClr val="008000"/>
              </a:buClr>
            </a:pPr>
            <a:r>
              <a:rPr lang="en-US" sz="2400" dirty="0">
                <a:solidFill>
                  <a:srgbClr val="008000"/>
                </a:solidFill>
              </a:rPr>
              <a:t>Forage quality is the most significant factor affecting how much forage and supplement will be required each day.</a:t>
            </a:r>
          </a:p>
          <a:p>
            <a:pPr>
              <a:spcBef>
                <a:spcPts val="0"/>
              </a:spcBef>
              <a:buClr>
                <a:srgbClr val="008000"/>
              </a:buClr>
            </a:pPr>
            <a:r>
              <a:rPr lang="en-US" sz="2400" dirty="0">
                <a:solidFill>
                  <a:srgbClr val="008000"/>
                </a:solidFill>
              </a:rPr>
              <a:t>Forage quality can be measured several ways including visual (organoleptic) methods, chemical analysis, and feeding trials.</a:t>
            </a:r>
          </a:p>
          <a:p>
            <a:pPr>
              <a:spcBef>
                <a:spcPts val="0"/>
              </a:spcBef>
              <a:buClr>
                <a:srgbClr val="008000"/>
              </a:buClr>
            </a:pPr>
            <a:r>
              <a:rPr lang="en-US" sz="2400" dirty="0">
                <a:solidFill>
                  <a:srgbClr val="008000"/>
                </a:solidFill>
              </a:rPr>
              <a:t>Stage of maturity has the greatest influence on forage quality.</a:t>
            </a:r>
          </a:p>
          <a:p>
            <a:pPr>
              <a:spcBef>
                <a:spcPts val="0"/>
              </a:spcBef>
              <a:buClr>
                <a:srgbClr val="008000"/>
              </a:buClr>
            </a:pPr>
            <a:r>
              <a:rPr lang="en-US" sz="2400" dirty="0">
                <a:solidFill>
                  <a:srgbClr val="008000"/>
                </a:solidFill>
              </a:rPr>
              <a:t>Forage quality is most greatly influenced by how it is managed.</a:t>
            </a:r>
          </a:p>
          <a:p>
            <a:pPr>
              <a:spcBef>
                <a:spcPts val="0"/>
              </a:spcBef>
              <a:buClr>
                <a:srgbClr val="008000"/>
              </a:buClr>
            </a:pPr>
            <a:r>
              <a:rPr lang="en-US" sz="2400" dirty="0">
                <a:solidFill>
                  <a:srgbClr val="008000"/>
                </a:solidFill>
              </a:rPr>
              <a:t>Use approved methods for sampling and a NFTA certified laboratory for testing.</a:t>
            </a:r>
          </a:p>
          <a:p>
            <a:pPr>
              <a:buClr>
                <a:srgbClr val="008000"/>
              </a:buClr>
            </a:pPr>
            <a:endParaRPr lang="en-US" sz="2000" dirty="0">
              <a:solidFill>
                <a:srgbClr val="008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152400"/>
            <a:ext cx="8229600" cy="533400"/>
          </a:xfrm>
        </p:spPr>
        <p:txBody>
          <a:bodyPr/>
          <a:lstStyle/>
          <a:p>
            <a:pPr algn="ctr" eaLnBrk="1" hangingPunct="1"/>
            <a:r>
              <a:rPr lang="en-US" altLang="zh-CN" sz="3200" dirty="0">
                <a:solidFill>
                  <a:srgbClr val="008000"/>
                </a:solidFill>
                <a:ea typeface="宋体" pitchFamily="2" charset="-122"/>
              </a:rPr>
              <a:t>Summary of Forage Quality and Testing</a:t>
            </a:r>
          </a:p>
        </p:txBody>
      </p:sp>
      <p:sp>
        <p:nvSpPr>
          <p:cNvPr id="53251" name="Text Box 33"/>
          <p:cNvSpPr txBox="1">
            <a:spLocks noChangeArrowheads="1"/>
          </p:cNvSpPr>
          <p:nvPr/>
        </p:nvSpPr>
        <p:spPr bwMode="auto">
          <a:xfrm>
            <a:off x="1042988" y="692696"/>
            <a:ext cx="7777484" cy="2616101"/>
          </a:xfrm>
          <a:prstGeom prst="rect">
            <a:avLst/>
          </a:prstGeom>
          <a:noFill/>
          <a:ln w="9525">
            <a:noFill/>
            <a:miter lim="800000"/>
            <a:headEnd/>
            <a:tailEnd/>
          </a:ln>
        </p:spPr>
        <p:txBody>
          <a:bodyPr wrap="square">
            <a:spAutoFit/>
          </a:bodyPr>
          <a:lstStyle/>
          <a:p>
            <a:pPr marL="342900" indent="-342900" algn="l">
              <a:spcBef>
                <a:spcPts val="600"/>
              </a:spcBef>
              <a:buClr>
                <a:srgbClr val="008000"/>
              </a:buClr>
              <a:buSzPct val="150000"/>
              <a:buFont typeface="Arial" panose="020B0604020202020204" pitchFamily="34" charset="0"/>
              <a:buChar char="•"/>
            </a:pPr>
            <a:r>
              <a:rPr lang="en-US" sz="2200" dirty="0">
                <a:solidFill>
                  <a:srgbClr val="008000"/>
                </a:solidFill>
                <a:latin typeface="+mn-lt"/>
              </a:rPr>
              <a:t>The primary purpose of growing forage crops is to feed animals. Factors affecting intake and digestibility are of central importance in forage management. </a:t>
            </a:r>
          </a:p>
          <a:p>
            <a:pPr marL="342900" indent="-342900" algn="l">
              <a:spcBef>
                <a:spcPts val="600"/>
              </a:spcBef>
              <a:buClr>
                <a:srgbClr val="008000"/>
              </a:buClr>
              <a:buSzPct val="150000"/>
              <a:buFont typeface="Arial" panose="020B0604020202020204" pitchFamily="34" charset="0"/>
              <a:buChar char="•"/>
            </a:pPr>
            <a:r>
              <a:rPr lang="en-US" sz="2200" dirty="0">
                <a:solidFill>
                  <a:srgbClr val="008000"/>
                </a:solidFill>
                <a:latin typeface="+mn-lt"/>
              </a:rPr>
              <a:t>Cell walls and cell contents are affected by species selection, fertilization, and harvest timing. </a:t>
            </a:r>
          </a:p>
          <a:p>
            <a:pPr marL="342900" indent="-342900" algn="l">
              <a:spcBef>
                <a:spcPts val="600"/>
              </a:spcBef>
              <a:buClr>
                <a:srgbClr val="008000"/>
              </a:buClr>
              <a:buSzPct val="150000"/>
              <a:buFont typeface="Arial" panose="020B0604020202020204" pitchFamily="34" charset="0"/>
              <a:buChar char="•"/>
            </a:pPr>
            <a:r>
              <a:rPr lang="en-US" sz="2200" dirty="0">
                <a:solidFill>
                  <a:srgbClr val="008000"/>
                </a:solidFill>
                <a:latin typeface="+mn-lt"/>
              </a:rPr>
              <a:t>Maintaining forage quality at time of harvest is a function of harvesting techniques and storage conditions.</a:t>
            </a:r>
          </a:p>
        </p:txBody>
      </p:sp>
      <p:pic>
        <p:nvPicPr>
          <p:cNvPr id="53252" name="Picture 34" descr="O:\CLASSES\CSS310\Chapter16-Quality\cannulae-cow.jpg"/>
          <p:cNvPicPr>
            <a:picLocks noChangeAspect="1" noChangeArrowheads="1"/>
          </p:cNvPicPr>
          <p:nvPr/>
        </p:nvPicPr>
        <p:blipFill>
          <a:blip r:embed="rId2" cstate="print"/>
          <a:srcRect/>
          <a:stretch>
            <a:fillRect/>
          </a:stretch>
        </p:blipFill>
        <p:spPr bwMode="auto">
          <a:xfrm>
            <a:off x="3275856" y="3429000"/>
            <a:ext cx="3878560" cy="290892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6"/>
          <p:cNvSpPr>
            <a:spLocks noGrp="1"/>
          </p:cNvSpPr>
          <p:nvPr>
            <p:ph idx="1"/>
          </p:nvPr>
        </p:nvSpPr>
        <p:spPr>
          <a:xfrm>
            <a:off x="950465" y="1124744"/>
            <a:ext cx="8086031" cy="4916487"/>
          </a:xfrm>
        </p:spPr>
        <p:txBody>
          <a:bodyPr/>
          <a:lstStyle/>
          <a:p>
            <a:pPr marL="0" indent="0">
              <a:buClr>
                <a:srgbClr val="008000"/>
              </a:buClr>
              <a:buNone/>
            </a:pPr>
            <a:r>
              <a:rPr lang="en-US" b="1" i="1" dirty="0">
                <a:solidFill>
                  <a:srgbClr val="008000"/>
                </a:solidFill>
              </a:rPr>
              <a:t>What is forage quality?</a:t>
            </a:r>
          </a:p>
          <a:p>
            <a:pPr marL="0" indent="0">
              <a:spcBef>
                <a:spcPts val="300"/>
              </a:spcBef>
              <a:spcAft>
                <a:spcPts val="300"/>
              </a:spcAft>
              <a:buClr>
                <a:srgbClr val="008000"/>
              </a:buClr>
              <a:buNone/>
            </a:pPr>
            <a:r>
              <a:rPr lang="en-US" sz="2400" dirty="0">
                <a:solidFill>
                  <a:srgbClr val="008000"/>
                </a:solidFill>
              </a:rPr>
              <a:t>...</a:t>
            </a:r>
            <a:r>
              <a:rPr lang="en-US" sz="2400" b="1" dirty="0">
                <a:solidFill>
                  <a:srgbClr val="008000"/>
                </a:solidFill>
                <a:cs typeface="Times New Roman" pitchFamily="18" charset="0"/>
              </a:rPr>
              <a:t>it encompasses </a:t>
            </a:r>
            <a:r>
              <a:rPr lang="en-US" sz="2400" b="1" i="1" dirty="0">
                <a:solidFill>
                  <a:srgbClr val="008000"/>
                </a:solidFill>
                <a:cs typeface="Times New Roman" pitchFamily="18" charset="0"/>
              </a:rPr>
              <a:t>nutritive value</a:t>
            </a:r>
            <a:r>
              <a:rPr lang="en-US" sz="2400" b="1" dirty="0">
                <a:solidFill>
                  <a:srgbClr val="008000"/>
                </a:solidFill>
                <a:cs typeface="Times New Roman" pitchFamily="18" charset="0"/>
              </a:rPr>
              <a:t> </a:t>
            </a:r>
            <a:r>
              <a:rPr lang="en-US" sz="2400" b="1" u="sng" dirty="0">
                <a:solidFill>
                  <a:srgbClr val="008000"/>
                </a:solidFill>
                <a:cs typeface="Times New Roman" pitchFamily="18" charset="0"/>
              </a:rPr>
              <a:t>and</a:t>
            </a:r>
            <a:r>
              <a:rPr lang="en-US" sz="2400" b="1" dirty="0">
                <a:solidFill>
                  <a:srgbClr val="008000"/>
                </a:solidFill>
                <a:cs typeface="Times New Roman" pitchFamily="18" charset="0"/>
              </a:rPr>
              <a:t> </a:t>
            </a:r>
            <a:r>
              <a:rPr lang="en-US" sz="2400" b="1" i="1" dirty="0">
                <a:solidFill>
                  <a:srgbClr val="008000"/>
                </a:solidFill>
                <a:cs typeface="Times New Roman" pitchFamily="18" charset="0"/>
              </a:rPr>
              <a:t>voluntary intake</a:t>
            </a:r>
            <a:r>
              <a:rPr lang="en-US" sz="2400" b="1" dirty="0">
                <a:solidFill>
                  <a:srgbClr val="008000"/>
                </a:solidFill>
                <a:cs typeface="Times New Roman" pitchFamily="18" charset="0"/>
              </a:rPr>
              <a:t> </a:t>
            </a:r>
            <a:r>
              <a:rPr lang="en-US" sz="2400" b="1" u="sng" dirty="0">
                <a:solidFill>
                  <a:srgbClr val="008000"/>
                </a:solidFill>
                <a:cs typeface="Times New Roman" pitchFamily="18" charset="0"/>
              </a:rPr>
              <a:t>and</a:t>
            </a:r>
            <a:r>
              <a:rPr lang="en-US" sz="2400" b="1" dirty="0">
                <a:solidFill>
                  <a:srgbClr val="008000"/>
                </a:solidFill>
                <a:cs typeface="Times New Roman" pitchFamily="18" charset="0"/>
              </a:rPr>
              <a:t> effects of </a:t>
            </a:r>
            <a:r>
              <a:rPr lang="en-US" sz="2400" b="1" i="1" dirty="0">
                <a:solidFill>
                  <a:srgbClr val="008000"/>
                </a:solidFill>
                <a:cs typeface="Times New Roman" pitchFamily="18" charset="0"/>
              </a:rPr>
              <a:t>antiquality constituents</a:t>
            </a:r>
            <a:br>
              <a:rPr lang="en-US" sz="2600" b="1" i="1" dirty="0">
                <a:solidFill>
                  <a:srgbClr val="008000"/>
                </a:solidFill>
                <a:cs typeface="Times New Roman" pitchFamily="18" charset="0"/>
              </a:rPr>
            </a:br>
            <a:r>
              <a:rPr lang="en-US" sz="2000" dirty="0">
                <a:solidFill>
                  <a:srgbClr val="008000"/>
                </a:solidFill>
                <a:cs typeface="Times New Roman" pitchFamily="18" charset="0"/>
              </a:rPr>
              <a:t>Nutritive value: nutrient concentration, digestibility, and end-products.</a:t>
            </a:r>
          </a:p>
          <a:p>
            <a:pPr marL="457200" lvl="2">
              <a:buClr>
                <a:srgbClr val="008000"/>
              </a:buClr>
            </a:pPr>
            <a:r>
              <a:rPr lang="en-US" sz="2200" dirty="0">
                <a:solidFill>
                  <a:srgbClr val="008000"/>
                </a:solidFill>
                <a:cs typeface="Times New Roman" pitchFamily="18" charset="0"/>
              </a:rPr>
              <a:t>Voluntary intake: quantity of dry matter animals will consume when available in unrestricted supply (</a:t>
            </a:r>
            <a:r>
              <a:rPr lang="en-US" sz="2200" i="1" dirty="0">
                <a:solidFill>
                  <a:srgbClr val="008000"/>
                </a:solidFill>
                <a:cs typeface="Times New Roman" pitchFamily="18" charset="0"/>
              </a:rPr>
              <a:t>ad libitum</a:t>
            </a:r>
            <a:r>
              <a:rPr lang="en-US" sz="2200" dirty="0">
                <a:solidFill>
                  <a:srgbClr val="008000"/>
                </a:solidFill>
                <a:cs typeface="Times New Roman" pitchFamily="18" charset="0"/>
              </a:rPr>
              <a:t>).</a:t>
            </a:r>
          </a:p>
          <a:p>
            <a:pPr marL="457200" lvl="2">
              <a:buClr>
                <a:srgbClr val="008000"/>
              </a:buClr>
            </a:pPr>
            <a:r>
              <a:rPr lang="en-US" sz="2200" dirty="0">
                <a:solidFill>
                  <a:srgbClr val="008000"/>
                </a:solidFill>
                <a:cs typeface="Times New Roman" pitchFamily="18" charset="0"/>
              </a:rPr>
              <a:t>Antiquality constituents: chemical compounds that have negative effects on intake or produce negative responses in animals consuming the forage.</a:t>
            </a:r>
          </a:p>
          <a:p>
            <a:pPr lvl="1">
              <a:buClr>
                <a:srgbClr val="008000"/>
              </a:buClr>
            </a:pPr>
            <a:endParaRPr lang="en-US" b="1" dirty="0">
              <a:solidFill>
                <a:srgbClr val="008000"/>
              </a:solidFill>
              <a:cs typeface="Times New Roman" pitchFamily="18" charset="0"/>
            </a:endParaRPr>
          </a:p>
          <a:p>
            <a:pPr lvl="1">
              <a:buClr>
                <a:srgbClr val="008000"/>
              </a:buClr>
            </a:pPr>
            <a:endParaRPr lang="en-US" dirty="0">
              <a:solidFill>
                <a:srgbClr val="008000"/>
              </a:solidFill>
            </a:endParaRPr>
          </a:p>
          <a:p>
            <a:pPr lvl="2">
              <a:buClr>
                <a:srgbClr val="008000"/>
              </a:buClr>
              <a:buFont typeface="Wingdings" pitchFamily="2" charset="2"/>
              <a:buNone/>
            </a:pPr>
            <a:endParaRPr lang="en-US" dirty="0">
              <a:solidFill>
                <a:srgbClr val="008000"/>
              </a:solidFill>
            </a:endParaRPr>
          </a:p>
          <a:p>
            <a:pPr lvl="1">
              <a:buClr>
                <a:srgbClr val="008000"/>
              </a:buClr>
            </a:pPr>
            <a:endParaRPr lang="en-US" dirty="0"/>
          </a:p>
        </p:txBody>
      </p:sp>
      <p:pic>
        <p:nvPicPr>
          <p:cNvPr id="9220" name="Picture 4101" descr="cows"/>
          <p:cNvPicPr>
            <a:picLocks noChangeAspect="1" noChangeArrowheads="1"/>
          </p:cNvPicPr>
          <p:nvPr/>
        </p:nvPicPr>
        <p:blipFill>
          <a:blip r:embed="rId3" cstate="print"/>
          <a:srcRect/>
          <a:stretch>
            <a:fillRect/>
          </a:stretch>
        </p:blipFill>
        <p:spPr bwMode="auto">
          <a:xfrm>
            <a:off x="5580111" y="4365104"/>
            <a:ext cx="3132635" cy="1976890"/>
          </a:xfrm>
          <a:prstGeom prst="rect">
            <a:avLst/>
          </a:prstGeom>
          <a:noFill/>
          <a:ln w="9525">
            <a:noFill/>
            <a:miter lim="800000"/>
            <a:headEnd/>
            <a:tailEnd/>
          </a:ln>
        </p:spPr>
      </p:pic>
      <p:sp>
        <p:nvSpPr>
          <p:cNvPr id="7" name="Rectangle 2"/>
          <p:cNvSpPr txBox="1">
            <a:spLocks noChangeArrowheads="1"/>
          </p:cNvSpPr>
          <p:nvPr/>
        </p:nvSpPr>
        <p:spPr bwMode="auto">
          <a:xfrm>
            <a:off x="948184" y="188639"/>
            <a:ext cx="8088312" cy="792089"/>
          </a:xfrm>
          <a:prstGeom prst="rect">
            <a:avLst/>
          </a:prstGeom>
          <a:noFill/>
          <a:ln w="9525">
            <a:noFill/>
            <a:miter lim="800000"/>
            <a:headEnd/>
            <a:tailEnd/>
          </a:ln>
        </p:spPr>
        <p:txBody>
          <a:bodyPr anchor="b"/>
          <a:lstStyle/>
          <a:p>
            <a:pPr marL="514350" indent="-514350" algn="l" eaLnBrk="0" hangingPunct="0">
              <a:lnSpc>
                <a:spcPct val="90000"/>
              </a:lnSpc>
              <a:buFont typeface="+mj-lt"/>
              <a:buAutoNum type="arabicPeriod"/>
              <a:defRPr/>
            </a:pPr>
            <a:r>
              <a:rPr lang="en-US" sz="2500" b="1" dirty="0">
                <a:solidFill>
                  <a:srgbClr val="008000"/>
                </a:solidFill>
                <a:latin typeface="+mj-lt"/>
              </a:rPr>
              <a:t>Define forage quality and describe management decisions that increase forage quality</a:t>
            </a:r>
            <a:endParaRPr lang="en-US" sz="2500" b="1" kern="0" dirty="0">
              <a:solidFill>
                <a:srgbClr val="008000"/>
              </a:solidFill>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2" descr="O:\CLASSES\CSS310\Chapter16-Quality\cell-wall-contents.gif"/>
          <p:cNvPicPr>
            <a:picLocks noChangeAspect="1" noChangeArrowheads="1"/>
          </p:cNvPicPr>
          <p:nvPr/>
        </p:nvPicPr>
        <p:blipFill>
          <a:blip r:embed="rId2" cstate="print"/>
          <a:srcRect/>
          <a:stretch>
            <a:fillRect/>
          </a:stretch>
        </p:blipFill>
        <p:spPr bwMode="auto">
          <a:xfrm>
            <a:off x="1835696" y="2924944"/>
            <a:ext cx="5840240" cy="2460873"/>
          </a:xfrm>
          <a:prstGeom prst="rect">
            <a:avLst/>
          </a:prstGeom>
          <a:noFill/>
          <a:ln w="9525">
            <a:noFill/>
            <a:miter lim="800000"/>
            <a:headEnd/>
            <a:tailEnd/>
          </a:ln>
        </p:spPr>
      </p:pic>
      <p:sp>
        <p:nvSpPr>
          <p:cNvPr id="6" name="Content Placeholder 5"/>
          <p:cNvSpPr>
            <a:spLocks noGrp="1"/>
          </p:cNvSpPr>
          <p:nvPr>
            <p:ph idx="1"/>
          </p:nvPr>
        </p:nvSpPr>
        <p:spPr>
          <a:xfrm>
            <a:off x="963488" y="1172344"/>
            <a:ext cx="8001000" cy="1536576"/>
          </a:xfrm>
        </p:spPr>
        <p:txBody>
          <a:bodyPr/>
          <a:lstStyle/>
          <a:p>
            <a:pPr>
              <a:buClr>
                <a:srgbClr val="008000"/>
              </a:buClr>
              <a:buNone/>
            </a:pPr>
            <a:r>
              <a:rPr lang="en-US" dirty="0">
                <a:solidFill>
                  <a:srgbClr val="008000"/>
                </a:solidFill>
              </a:rPr>
              <a:t>Forage composition has two primary divisions:</a:t>
            </a:r>
          </a:p>
          <a:p>
            <a:pPr marL="514350" indent="-514350">
              <a:buClr>
                <a:srgbClr val="008000"/>
              </a:buClr>
              <a:buFont typeface="+mj-lt"/>
              <a:buAutoNum type="arabicPeriod"/>
            </a:pPr>
            <a:r>
              <a:rPr lang="en-US" sz="2400" dirty="0">
                <a:solidFill>
                  <a:srgbClr val="008000"/>
                </a:solidFill>
              </a:rPr>
              <a:t>Cell contents – digested rapidly and completely.</a:t>
            </a:r>
          </a:p>
          <a:p>
            <a:pPr marL="514350" indent="-514350">
              <a:buClr>
                <a:srgbClr val="008000"/>
              </a:buClr>
              <a:buFont typeface="+mj-lt"/>
              <a:buAutoNum type="arabicPeriod"/>
            </a:pPr>
            <a:r>
              <a:rPr lang="en-US" sz="2400" dirty="0">
                <a:solidFill>
                  <a:srgbClr val="008000"/>
                </a:solidFill>
              </a:rPr>
              <a:t>Cell walls – digested slowly and partially.</a:t>
            </a:r>
          </a:p>
        </p:txBody>
      </p:sp>
      <p:sp>
        <p:nvSpPr>
          <p:cNvPr id="8" name="Rectangle 2"/>
          <p:cNvSpPr txBox="1">
            <a:spLocks noChangeArrowheads="1"/>
          </p:cNvSpPr>
          <p:nvPr/>
        </p:nvSpPr>
        <p:spPr bwMode="auto">
          <a:xfrm>
            <a:off x="948184" y="188639"/>
            <a:ext cx="8088312" cy="792089"/>
          </a:xfrm>
          <a:prstGeom prst="rect">
            <a:avLst/>
          </a:prstGeom>
          <a:noFill/>
          <a:ln w="9525">
            <a:noFill/>
            <a:miter lim="800000"/>
            <a:headEnd/>
            <a:tailEnd/>
          </a:ln>
        </p:spPr>
        <p:txBody>
          <a:bodyPr anchor="b"/>
          <a:lstStyle/>
          <a:p>
            <a:pPr marL="514350" indent="-514350" algn="l" eaLnBrk="0" hangingPunct="0">
              <a:lnSpc>
                <a:spcPct val="90000"/>
              </a:lnSpc>
              <a:buFont typeface="+mj-lt"/>
              <a:buAutoNum type="arabicPeriod"/>
              <a:defRPr/>
            </a:pPr>
            <a:r>
              <a:rPr lang="en-US" sz="2500" b="1" dirty="0">
                <a:solidFill>
                  <a:srgbClr val="008000"/>
                </a:solidFill>
                <a:latin typeface="+mj-lt"/>
              </a:rPr>
              <a:t>Define forage quality and describe management decisions that increase forage quality</a:t>
            </a:r>
            <a:endParaRPr lang="en-US" sz="2500" b="1" kern="0" dirty="0">
              <a:solidFill>
                <a:srgbClr val="008000"/>
              </a:solidFill>
              <a:latin typeface="+mj-lt"/>
              <a:ea typeface="+mj-ea"/>
              <a:cs typeface="+mj-cs"/>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3" descr="O:\CLASSES\CSS310\Chapter16-Quality\cell-wall.gif"/>
          <p:cNvPicPr>
            <a:picLocks noChangeAspect="1" noChangeArrowheads="1"/>
          </p:cNvPicPr>
          <p:nvPr/>
        </p:nvPicPr>
        <p:blipFill>
          <a:blip r:embed="rId2" cstate="print"/>
          <a:srcRect/>
          <a:stretch>
            <a:fillRect/>
          </a:stretch>
        </p:blipFill>
        <p:spPr bwMode="auto">
          <a:xfrm>
            <a:off x="5375275" y="3716338"/>
            <a:ext cx="3733800" cy="2233612"/>
          </a:xfrm>
          <a:prstGeom prst="rect">
            <a:avLst/>
          </a:prstGeom>
          <a:noFill/>
          <a:ln w="9525">
            <a:noFill/>
            <a:miter lim="800000"/>
            <a:headEnd/>
            <a:tailEnd/>
          </a:ln>
        </p:spPr>
      </p:pic>
      <p:sp>
        <p:nvSpPr>
          <p:cNvPr id="11268" name="Text Box 41"/>
          <p:cNvSpPr txBox="1">
            <a:spLocks noChangeArrowheads="1"/>
          </p:cNvSpPr>
          <p:nvPr/>
        </p:nvSpPr>
        <p:spPr bwMode="auto">
          <a:xfrm>
            <a:off x="914400" y="1124744"/>
            <a:ext cx="5715000" cy="4603750"/>
          </a:xfrm>
          <a:prstGeom prst="rect">
            <a:avLst/>
          </a:prstGeom>
          <a:noFill/>
          <a:ln w="9525">
            <a:noFill/>
            <a:miter lim="800000"/>
            <a:headEnd/>
            <a:tailEnd/>
          </a:ln>
        </p:spPr>
        <p:txBody>
          <a:bodyPr>
            <a:spAutoFit/>
          </a:bodyPr>
          <a:lstStyle/>
          <a:p>
            <a:pPr marL="457200" indent="-457200" algn="l">
              <a:buSzPct val="90000"/>
              <a:buFont typeface="Arial" charset="0"/>
              <a:buAutoNum type="arabicPeriod"/>
            </a:pPr>
            <a:r>
              <a:rPr lang="en-US" sz="2400" b="1" dirty="0">
                <a:solidFill>
                  <a:srgbClr val="008000"/>
                </a:solidFill>
                <a:latin typeface="Arial" charset="0"/>
                <a:cs typeface="Times New Roman" pitchFamily="18" charset="0"/>
              </a:rPr>
              <a:t>Cell contents</a:t>
            </a:r>
          </a:p>
          <a:p>
            <a:pPr marL="914400" lvl="1" indent="-457200" algn="l">
              <a:buSzPct val="125000"/>
              <a:buFont typeface="Wingdings" pitchFamily="2" charset="2"/>
              <a:buChar char="§"/>
            </a:pPr>
            <a:r>
              <a:rPr lang="en-US" dirty="0">
                <a:solidFill>
                  <a:srgbClr val="008000"/>
                </a:solidFill>
                <a:latin typeface="Arial" charset="0"/>
                <a:cs typeface="Times New Roman" pitchFamily="18" charset="0"/>
              </a:rPr>
              <a:t>Non-structural carbohydrates</a:t>
            </a:r>
          </a:p>
          <a:p>
            <a:pPr marL="1200150" lvl="2" indent="-285750" algn="l">
              <a:buSzPct val="80000"/>
              <a:buFont typeface="Wingdings" panose="05000000000000000000" pitchFamily="2" charset="2"/>
              <a:buChar char="Ø"/>
            </a:pPr>
            <a:r>
              <a:rPr lang="en-US" sz="1800" dirty="0">
                <a:solidFill>
                  <a:srgbClr val="008000"/>
                </a:solidFill>
                <a:latin typeface="Arial" charset="0"/>
                <a:cs typeface="Times New Roman" pitchFamily="18" charset="0"/>
              </a:rPr>
              <a:t>sugars, starches, </a:t>
            </a:r>
            <a:r>
              <a:rPr lang="en-US" sz="1800" dirty="0" err="1">
                <a:solidFill>
                  <a:srgbClr val="008000"/>
                </a:solidFill>
                <a:latin typeface="Arial" charset="0"/>
                <a:cs typeface="Times New Roman" pitchFamily="18" charset="0"/>
              </a:rPr>
              <a:t>fructosans</a:t>
            </a:r>
            <a:endParaRPr lang="en-US" dirty="0">
              <a:solidFill>
                <a:srgbClr val="008000"/>
              </a:solidFill>
              <a:latin typeface="Arial" charset="0"/>
              <a:cs typeface="Times New Roman" pitchFamily="18" charset="0"/>
            </a:endParaRPr>
          </a:p>
          <a:p>
            <a:pPr marL="914400" lvl="1" indent="-457200" algn="l">
              <a:buSzPct val="125000"/>
              <a:buFont typeface="Wingdings" pitchFamily="2" charset="2"/>
              <a:buChar char="§"/>
            </a:pPr>
            <a:r>
              <a:rPr lang="en-US" dirty="0">
                <a:solidFill>
                  <a:srgbClr val="008000"/>
                </a:solidFill>
                <a:latin typeface="Arial" charset="0"/>
                <a:cs typeface="Times New Roman" pitchFamily="18" charset="0"/>
              </a:rPr>
              <a:t>Protein and NPN</a:t>
            </a:r>
          </a:p>
          <a:p>
            <a:pPr marL="1200150" lvl="2" indent="-285750" algn="l">
              <a:buSzPct val="80000"/>
              <a:buFont typeface="Wingdings" panose="05000000000000000000" pitchFamily="2" charset="2"/>
              <a:buChar char="Ø"/>
            </a:pPr>
            <a:r>
              <a:rPr lang="en-US" sz="1800" dirty="0">
                <a:solidFill>
                  <a:srgbClr val="008000"/>
                </a:solidFill>
                <a:latin typeface="Arial" charset="0"/>
                <a:cs typeface="Times New Roman" pitchFamily="18" charset="0"/>
              </a:rPr>
              <a:t>60-80% protein; amino acids, nitrate</a:t>
            </a:r>
            <a:endParaRPr lang="en-US" dirty="0">
              <a:solidFill>
                <a:srgbClr val="008000"/>
              </a:solidFill>
              <a:latin typeface="Arial" charset="0"/>
              <a:cs typeface="Times New Roman" pitchFamily="18" charset="0"/>
            </a:endParaRPr>
          </a:p>
          <a:p>
            <a:pPr marL="914400" lvl="1" indent="-457200" algn="l">
              <a:buSzPct val="125000"/>
              <a:buFont typeface="Wingdings" pitchFamily="2" charset="2"/>
              <a:buChar char="§"/>
            </a:pPr>
            <a:r>
              <a:rPr lang="en-US" dirty="0">
                <a:solidFill>
                  <a:srgbClr val="008000"/>
                </a:solidFill>
                <a:latin typeface="Arial" charset="0"/>
                <a:cs typeface="Times New Roman" pitchFamily="18" charset="0"/>
              </a:rPr>
              <a:t>Minerals</a:t>
            </a:r>
          </a:p>
          <a:p>
            <a:pPr marL="1200150" lvl="2" indent="-285750" algn="l">
              <a:buSzPct val="80000"/>
              <a:buFont typeface="Wingdings" panose="05000000000000000000" pitchFamily="2" charset="2"/>
              <a:buChar char="Ø"/>
            </a:pPr>
            <a:r>
              <a:rPr lang="en-US" sz="1800" dirty="0">
                <a:solidFill>
                  <a:srgbClr val="008000"/>
                </a:solidFill>
                <a:latin typeface="Arial" charset="0"/>
                <a:cs typeface="Times New Roman" pitchFamily="18" charset="0"/>
              </a:rPr>
              <a:t>P, S, K, Mg, Ca, etc.</a:t>
            </a:r>
            <a:endParaRPr lang="en-US" sz="2400" dirty="0">
              <a:solidFill>
                <a:srgbClr val="008000"/>
              </a:solidFill>
              <a:latin typeface="Arial" charset="0"/>
              <a:cs typeface="Times New Roman" pitchFamily="18" charset="0"/>
            </a:endParaRPr>
          </a:p>
          <a:p>
            <a:pPr marL="457200" indent="-457200" algn="l">
              <a:buSzPct val="90000"/>
              <a:buFont typeface="Arial" charset="0"/>
              <a:buAutoNum type="arabicPeriod"/>
            </a:pPr>
            <a:r>
              <a:rPr lang="en-US" sz="2400" b="1" dirty="0">
                <a:solidFill>
                  <a:srgbClr val="008000"/>
                </a:solidFill>
                <a:latin typeface="Arial" charset="0"/>
                <a:cs typeface="Times New Roman" pitchFamily="18" charset="0"/>
              </a:rPr>
              <a:t>Cell wall </a:t>
            </a:r>
          </a:p>
          <a:p>
            <a:pPr marL="914400" lvl="1" indent="-457200" algn="l">
              <a:buSzPct val="125000"/>
              <a:buFont typeface="Wingdings" pitchFamily="2" charset="2"/>
              <a:buChar char="§"/>
            </a:pPr>
            <a:r>
              <a:rPr lang="en-US" dirty="0">
                <a:solidFill>
                  <a:srgbClr val="008000"/>
                </a:solidFill>
                <a:latin typeface="Arial" charset="0"/>
                <a:cs typeface="Times New Roman" pitchFamily="18" charset="0"/>
              </a:rPr>
              <a:t>Structural carbohydrates</a:t>
            </a:r>
          </a:p>
          <a:p>
            <a:pPr marL="1200150" lvl="2" indent="-285750" algn="l">
              <a:buSzPct val="80000"/>
              <a:buFont typeface="Wingdings" panose="05000000000000000000" pitchFamily="2" charset="2"/>
              <a:buChar char="Ø"/>
            </a:pPr>
            <a:r>
              <a:rPr lang="en-US" sz="1800" dirty="0">
                <a:solidFill>
                  <a:srgbClr val="008000"/>
                </a:solidFill>
                <a:latin typeface="Arial" charset="0"/>
                <a:cs typeface="Times New Roman" pitchFamily="18" charset="0"/>
              </a:rPr>
              <a:t>cellulose and hemicellulose</a:t>
            </a:r>
          </a:p>
          <a:p>
            <a:pPr marL="914400" lvl="1" indent="-457200" algn="l">
              <a:buSzPct val="125000"/>
              <a:buFont typeface="Wingdings" pitchFamily="2" charset="2"/>
              <a:buChar char="§"/>
            </a:pPr>
            <a:r>
              <a:rPr lang="en-US" dirty="0">
                <a:solidFill>
                  <a:srgbClr val="008000"/>
                </a:solidFill>
                <a:latin typeface="Arial" charset="0"/>
                <a:cs typeface="Times New Roman" pitchFamily="18" charset="0"/>
              </a:rPr>
              <a:t>Lignin and other phenolics</a:t>
            </a:r>
          </a:p>
          <a:p>
            <a:pPr marL="1200150" lvl="2" indent="-285750" algn="l">
              <a:buSzPct val="80000"/>
              <a:buFont typeface="Wingdings" panose="05000000000000000000" pitchFamily="2" charset="2"/>
              <a:buChar char="Ø"/>
            </a:pPr>
            <a:r>
              <a:rPr lang="en-US" sz="1800" dirty="0">
                <a:solidFill>
                  <a:srgbClr val="008000"/>
                </a:solidFill>
                <a:latin typeface="Arial" charset="0"/>
                <a:cs typeface="Times New Roman" pitchFamily="18" charset="0"/>
              </a:rPr>
              <a:t>indigestible; 3-12% of DW</a:t>
            </a:r>
            <a:endParaRPr lang="en-US" dirty="0">
              <a:solidFill>
                <a:srgbClr val="008000"/>
              </a:solidFill>
              <a:latin typeface="Arial" charset="0"/>
              <a:cs typeface="Times New Roman" pitchFamily="18" charset="0"/>
            </a:endParaRPr>
          </a:p>
          <a:p>
            <a:pPr marL="914400" lvl="1" indent="-457200" algn="l">
              <a:buSzPct val="125000"/>
              <a:buFont typeface="Wingdings" pitchFamily="2" charset="2"/>
              <a:buChar char="§"/>
            </a:pPr>
            <a:r>
              <a:rPr lang="en-US" dirty="0" err="1">
                <a:solidFill>
                  <a:srgbClr val="008000"/>
                </a:solidFill>
                <a:latin typeface="Arial" charset="0"/>
                <a:cs typeface="Times New Roman" pitchFamily="18" charset="0"/>
              </a:rPr>
              <a:t>Cutin</a:t>
            </a:r>
            <a:endParaRPr lang="en-US" dirty="0">
              <a:solidFill>
                <a:srgbClr val="008000"/>
              </a:solidFill>
              <a:latin typeface="Arial" charset="0"/>
              <a:cs typeface="Times New Roman" pitchFamily="18" charset="0"/>
            </a:endParaRPr>
          </a:p>
          <a:p>
            <a:pPr marL="1200150" lvl="2" indent="-285750" algn="l">
              <a:buSzPct val="80000"/>
              <a:buFont typeface="Wingdings" panose="05000000000000000000" pitchFamily="2" charset="2"/>
              <a:buChar char="Ø"/>
            </a:pPr>
            <a:r>
              <a:rPr lang="en-US" sz="1800" dirty="0">
                <a:solidFill>
                  <a:srgbClr val="008000"/>
                </a:solidFill>
                <a:latin typeface="Arial" charset="0"/>
                <a:cs typeface="Times New Roman" pitchFamily="18" charset="0"/>
              </a:rPr>
              <a:t>waxy outer covering</a:t>
            </a:r>
            <a:endParaRPr lang="en-US" dirty="0">
              <a:solidFill>
                <a:srgbClr val="008000"/>
              </a:solidFill>
              <a:latin typeface="Arial" charset="0"/>
              <a:cs typeface="Times New Roman" pitchFamily="18" charset="0"/>
            </a:endParaRPr>
          </a:p>
          <a:p>
            <a:pPr marL="914400" lvl="1" indent="-457200" algn="l">
              <a:buSzPct val="125000"/>
              <a:buFont typeface="Wingdings" pitchFamily="2" charset="2"/>
              <a:buChar char="§"/>
            </a:pPr>
            <a:r>
              <a:rPr lang="en-US" dirty="0">
                <a:solidFill>
                  <a:srgbClr val="008000"/>
                </a:solidFill>
                <a:latin typeface="Arial" charset="0"/>
                <a:cs typeface="Times New Roman" pitchFamily="18" charset="0"/>
              </a:rPr>
              <a:t>Silica</a:t>
            </a:r>
          </a:p>
        </p:txBody>
      </p:sp>
      <p:pic>
        <p:nvPicPr>
          <p:cNvPr id="11269" name="Picture 44" descr="O:\CLASSES\CSS310\Chapter16-Quality\potato-cell-starch.jpg"/>
          <p:cNvPicPr>
            <a:picLocks noChangeAspect="1" noChangeArrowheads="1"/>
          </p:cNvPicPr>
          <p:nvPr/>
        </p:nvPicPr>
        <p:blipFill>
          <a:blip r:embed="rId3" cstate="print"/>
          <a:srcRect/>
          <a:stretch>
            <a:fillRect/>
          </a:stretch>
        </p:blipFill>
        <p:spPr bwMode="auto">
          <a:xfrm>
            <a:off x="6372225" y="1341438"/>
            <a:ext cx="1731963" cy="2309812"/>
          </a:xfrm>
          <a:prstGeom prst="rect">
            <a:avLst/>
          </a:prstGeom>
          <a:noFill/>
          <a:ln w="9525">
            <a:noFill/>
            <a:miter lim="800000"/>
            <a:headEnd/>
            <a:tailEnd/>
          </a:ln>
        </p:spPr>
      </p:pic>
      <p:sp>
        <p:nvSpPr>
          <p:cNvPr id="8" name="Rectangle 2"/>
          <p:cNvSpPr txBox="1">
            <a:spLocks noChangeArrowheads="1"/>
          </p:cNvSpPr>
          <p:nvPr/>
        </p:nvSpPr>
        <p:spPr bwMode="auto">
          <a:xfrm>
            <a:off x="948184" y="188639"/>
            <a:ext cx="8088312" cy="792089"/>
          </a:xfrm>
          <a:prstGeom prst="rect">
            <a:avLst/>
          </a:prstGeom>
          <a:noFill/>
          <a:ln w="9525">
            <a:noFill/>
            <a:miter lim="800000"/>
            <a:headEnd/>
            <a:tailEnd/>
          </a:ln>
        </p:spPr>
        <p:txBody>
          <a:bodyPr anchor="b"/>
          <a:lstStyle/>
          <a:p>
            <a:pPr marL="514350" indent="-514350" algn="l" eaLnBrk="0" hangingPunct="0">
              <a:lnSpc>
                <a:spcPct val="90000"/>
              </a:lnSpc>
              <a:buFont typeface="+mj-lt"/>
              <a:buAutoNum type="arabicPeriod"/>
              <a:defRPr/>
            </a:pPr>
            <a:r>
              <a:rPr lang="en-US" sz="2500" b="1" dirty="0">
                <a:solidFill>
                  <a:srgbClr val="008000"/>
                </a:solidFill>
                <a:latin typeface="+mj-lt"/>
              </a:rPr>
              <a:t>Define forage quality and describe management decisions that increase forage quality</a:t>
            </a:r>
            <a:endParaRPr lang="en-US" sz="2500" b="1" kern="0" dirty="0">
              <a:solidFill>
                <a:srgbClr val="008000"/>
              </a:solidFill>
              <a:latin typeface="+mj-lt"/>
              <a:ea typeface="+mj-ea"/>
              <a:cs typeface="+mj-cs"/>
            </a:endParaRP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986953" y="1151453"/>
            <a:ext cx="5529263" cy="2277547"/>
          </a:xfrm>
          <a:prstGeom prst="rect">
            <a:avLst/>
          </a:prstGeom>
          <a:noFill/>
          <a:ln w="9525">
            <a:noFill/>
            <a:miter lim="800000"/>
            <a:headEnd/>
            <a:tailEnd/>
          </a:ln>
        </p:spPr>
        <p:txBody>
          <a:bodyPr>
            <a:spAutoFit/>
          </a:bodyPr>
          <a:lstStyle/>
          <a:p>
            <a:pPr algn="l">
              <a:buSzPct val="150000"/>
              <a:defRPr/>
            </a:pPr>
            <a:r>
              <a:rPr lang="en-US" sz="2600" b="1" dirty="0">
                <a:solidFill>
                  <a:srgbClr val="008000"/>
                </a:solidFill>
                <a:latin typeface="+mn-lt"/>
              </a:rPr>
              <a:t>Voluntary intake</a:t>
            </a:r>
            <a:endParaRPr lang="en-US" sz="2600" b="1" dirty="0">
              <a:solidFill>
                <a:srgbClr val="008000"/>
              </a:solidFill>
              <a:latin typeface="+mn-lt"/>
              <a:cs typeface="Times New Roman" pitchFamily="18" charset="0"/>
            </a:endParaRPr>
          </a:p>
          <a:p>
            <a:pPr marL="457200" indent="-457200" algn="l">
              <a:buSzPct val="150000"/>
              <a:buFontTx/>
              <a:buChar char="•"/>
              <a:defRPr/>
            </a:pPr>
            <a:r>
              <a:rPr lang="en-US" sz="2400" dirty="0">
                <a:solidFill>
                  <a:srgbClr val="008000"/>
                </a:solidFill>
                <a:latin typeface="Arial" charset="0"/>
                <a:cs typeface="Times New Roman" pitchFamily="18" charset="0"/>
              </a:rPr>
              <a:t>Limited by cell wall concentration.</a:t>
            </a:r>
          </a:p>
          <a:p>
            <a:pPr marL="457200" indent="-457200" algn="l">
              <a:buSzPct val="150000"/>
              <a:buFontTx/>
              <a:buChar char="•"/>
              <a:defRPr/>
            </a:pPr>
            <a:r>
              <a:rPr lang="en-US" sz="2400" dirty="0">
                <a:solidFill>
                  <a:srgbClr val="008000"/>
                </a:solidFill>
                <a:latin typeface="Arial" charset="0"/>
                <a:cs typeface="Times New Roman" pitchFamily="18" charset="0"/>
              </a:rPr>
              <a:t>Energy requirements of the animal important.</a:t>
            </a:r>
          </a:p>
          <a:p>
            <a:pPr marL="457200" indent="-457200" algn="l">
              <a:buSzPct val="150000"/>
              <a:buFontTx/>
              <a:buChar char="•"/>
              <a:defRPr/>
            </a:pPr>
            <a:r>
              <a:rPr lang="en-US" sz="2400" dirty="0">
                <a:solidFill>
                  <a:srgbClr val="008000"/>
                </a:solidFill>
                <a:latin typeface="Arial" charset="0"/>
                <a:cs typeface="Times New Roman" pitchFamily="18" charset="0"/>
              </a:rPr>
              <a:t>Heat stress reduces intake.</a:t>
            </a:r>
            <a:r>
              <a:rPr lang="en-US" b="1" dirty="0">
                <a:solidFill>
                  <a:srgbClr val="008000"/>
                </a:solidFill>
                <a:latin typeface="Arial" charset="0"/>
                <a:cs typeface="Times New Roman" pitchFamily="18" charset="0"/>
              </a:rPr>
              <a:t>	</a:t>
            </a:r>
            <a:r>
              <a:rPr lang="en-US" b="1" dirty="0">
                <a:solidFill>
                  <a:srgbClr val="008000"/>
                </a:solidFill>
                <a:latin typeface="Times New Roman" pitchFamily="18" charset="0"/>
              </a:rPr>
              <a:t>	</a:t>
            </a:r>
            <a:r>
              <a:rPr lang="en-US" sz="1800" b="1" dirty="0">
                <a:solidFill>
                  <a:srgbClr val="008000"/>
                </a:solidFill>
                <a:latin typeface="Arial" charset="0"/>
              </a:rPr>
              <a:t>	</a:t>
            </a:r>
            <a:endParaRPr lang="en-US" b="1" dirty="0">
              <a:solidFill>
                <a:srgbClr val="008000"/>
              </a:solidFill>
              <a:latin typeface="Arial" charset="0"/>
            </a:endParaRPr>
          </a:p>
        </p:txBody>
      </p:sp>
      <p:pic>
        <p:nvPicPr>
          <p:cNvPr id="12292" name="Picture 14" descr="O:\CLASSES\CSS310\Chapter16-Quality\cow-face-forage.jpg"/>
          <p:cNvPicPr>
            <a:picLocks noChangeAspect="1" noChangeArrowheads="1"/>
          </p:cNvPicPr>
          <p:nvPr/>
        </p:nvPicPr>
        <p:blipFill>
          <a:blip r:embed="rId2" cstate="print"/>
          <a:srcRect/>
          <a:stretch>
            <a:fillRect/>
          </a:stretch>
        </p:blipFill>
        <p:spPr bwMode="auto">
          <a:xfrm>
            <a:off x="6426076" y="1196752"/>
            <a:ext cx="2538412" cy="3808413"/>
          </a:xfrm>
          <a:prstGeom prst="rect">
            <a:avLst/>
          </a:prstGeom>
          <a:noFill/>
          <a:ln w="9525">
            <a:noFill/>
            <a:miter lim="800000"/>
            <a:headEnd/>
            <a:tailEnd/>
          </a:ln>
        </p:spPr>
      </p:pic>
      <p:sp>
        <p:nvSpPr>
          <p:cNvPr id="8" name="Rectangle 2"/>
          <p:cNvSpPr txBox="1">
            <a:spLocks noChangeArrowheads="1"/>
          </p:cNvSpPr>
          <p:nvPr/>
        </p:nvSpPr>
        <p:spPr bwMode="auto">
          <a:xfrm>
            <a:off x="948184" y="188639"/>
            <a:ext cx="8088312" cy="792089"/>
          </a:xfrm>
          <a:prstGeom prst="rect">
            <a:avLst/>
          </a:prstGeom>
          <a:noFill/>
          <a:ln w="9525">
            <a:noFill/>
            <a:miter lim="800000"/>
            <a:headEnd/>
            <a:tailEnd/>
          </a:ln>
        </p:spPr>
        <p:txBody>
          <a:bodyPr anchor="b"/>
          <a:lstStyle/>
          <a:p>
            <a:pPr marL="514350" indent="-514350" algn="l" eaLnBrk="0" hangingPunct="0">
              <a:lnSpc>
                <a:spcPct val="90000"/>
              </a:lnSpc>
              <a:buFont typeface="+mj-lt"/>
              <a:buAutoNum type="arabicPeriod"/>
              <a:defRPr/>
            </a:pPr>
            <a:r>
              <a:rPr lang="en-US" sz="2500" b="1" dirty="0">
                <a:solidFill>
                  <a:srgbClr val="008000"/>
                </a:solidFill>
                <a:latin typeface="+mj-lt"/>
              </a:rPr>
              <a:t>Define forage quality and describe management decisions that increase forage quality</a:t>
            </a:r>
            <a:endParaRPr lang="en-US" sz="2500" b="1" kern="0" dirty="0">
              <a:solidFill>
                <a:srgbClr val="008000"/>
              </a:solidFill>
              <a:latin typeface="+mj-lt"/>
              <a:ea typeface="+mj-ea"/>
              <a:cs typeface="+mj-cs"/>
            </a:endParaRPr>
          </a:p>
        </p:txBody>
      </p:sp>
    </p:spTree>
  </p:cSld>
  <p:clrMapOvr>
    <a:masterClrMapping/>
  </p:clrMapOvr>
  <p:transition>
    <p:zoom/>
  </p:transition>
</p:sld>
</file>

<file path=ppt/theme/theme1.xml><?xml version="1.0" encoding="utf-8"?>
<a:theme xmlns:a="http://schemas.openxmlformats.org/drawingml/2006/main" name="SPECIES-3June">
  <a:themeElements>
    <a:clrScheme name="SPECIES-3June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SPECIES-3Ju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宋体" pitchFamily="2" charset="-122"/>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宋体" pitchFamily="2" charset="-122"/>
            <a:ea typeface="宋体" pitchFamily="2" charset="-122"/>
          </a:defRPr>
        </a:defPPr>
      </a:lstStyle>
    </a:lnDef>
  </a:objectDefaults>
  <a:extraClrSchemeLst>
    <a:extraClrScheme>
      <a:clrScheme name="SPECIES-3June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SPECIES-3June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SPECIES-3June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PECIES-3June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16661</TotalTime>
  <Words>3128</Words>
  <Application>Microsoft Macintosh PowerPoint</Application>
  <PresentationFormat>On-screen Show (4:3)</PresentationFormat>
  <Paragraphs>400</Paragraphs>
  <Slides>52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宋体</vt:lpstr>
      <vt:lpstr>Arial</vt:lpstr>
      <vt:lpstr>Times New Roman</vt:lpstr>
      <vt:lpstr>Wingdings</vt:lpstr>
      <vt:lpstr>SPECIES-3June</vt:lpstr>
      <vt:lpstr>PowerPoint Presentation</vt:lpstr>
      <vt:lpstr>Overview</vt:lpstr>
      <vt:lpstr>Overview (continued)</vt:lpstr>
      <vt:lpstr>Student Learning Outcomes Be able to …..</vt:lpstr>
      <vt:lpstr>PowerPoint Presentation</vt:lpstr>
      <vt:lpstr>PowerPoint Presentation</vt:lpstr>
      <vt:lpstr>PowerPoint Presentation</vt:lpstr>
      <vt:lpstr>PowerPoint Presentation</vt:lpstr>
      <vt:lpstr>PowerPoint Presentation</vt:lpstr>
      <vt:lpstr>PowerPoint Presentation</vt:lpstr>
      <vt:lpstr>List and discuss important factors that determine hay and silage quality.</vt:lpstr>
      <vt:lpstr>List and discuss important factors that determine hay and silage quality.</vt:lpstr>
      <vt:lpstr>PowerPoint Presentation</vt:lpstr>
      <vt:lpstr>List and discuss important factors that determine hay and silage quality.</vt:lpstr>
      <vt:lpstr>List and discuss important factors that determine hay and silage quality.</vt:lpstr>
      <vt:lpstr>List and discuss important factors that determine hay and silage quality.</vt:lpstr>
      <vt:lpstr>List and define the components of forage.</vt:lpstr>
      <vt:lpstr>List and define the components of forage.</vt:lpstr>
      <vt:lpstr>List and define the components of forage.</vt:lpstr>
      <vt:lpstr>List and define the components of forage.</vt:lpstr>
      <vt:lpstr>List and define the components of forage.</vt:lpstr>
      <vt:lpstr>List and define the components of forage.</vt:lpstr>
      <vt:lpstr>List and define the components of forage.</vt:lpstr>
      <vt:lpstr>List and define the components of forage.</vt:lpstr>
      <vt:lpstr>Describe methods for determining quality.</vt:lpstr>
      <vt:lpstr>Describe methods for determining quality.</vt:lpstr>
      <vt:lpstr>Describe methods for determining quality.</vt:lpstr>
      <vt:lpstr>Forage sampling: Hay</vt:lpstr>
      <vt:lpstr>Forage sampling: Silage</vt:lpstr>
      <vt:lpstr>Forage sampling: Pasture</vt:lpstr>
      <vt:lpstr>Describe methods for determining quality.</vt:lpstr>
      <vt:lpstr>Describe methods for determining quality.</vt:lpstr>
      <vt:lpstr>Describe methods for determining quality.</vt:lpstr>
      <vt:lpstr>Describe methods for determining quality.</vt:lpstr>
      <vt:lpstr>Describe methods for determining quality.</vt:lpstr>
      <vt:lpstr>Describe methods for determining quality.</vt:lpstr>
      <vt:lpstr>Describe methods for determining quality.</vt:lpstr>
      <vt:lpstr>Describe methods for determining quality.</vt:lpstr>
      <vt:lpstr>Describe methods for determining quality.</vt:lpstr>
      <vt:lpstr>Describe methods for determining quality.</vt:lpstr>
      <vt:lpstr>Interpreting forage analysis reports</vt:lpstr>
      <vt:lpstr>Relative feed value (RFV)</vt:lpstr>
      <vt:lpstr>Define and discuss antiquality factors affecting animal health.</vt:lpstr>
      <vt:lpstr>Define and discuss antiquality factors affecting animal health.</vt:lpstr>
      <vt:lpstr>Define and discuss antiquality factors affecting animal health.</vt:lpstr>
      <vt:lpstr>Discuss the need for and progress towards standards in national forage testing.</vt:lpstr>
      <vt:lpstr>Discuss the need for and progress towards standards in national forage testing.</vt:lpstr>
      <vt:lpstr>Discuss the need for and progress towards standards in national forage testing.</vt:lpstr>
      <vt:lpstr>Discuss the need for and progress towards standards in national forage testing.</vt:lpstr>
      <vt:lpstr>Discuss the need for and progress towards standards in national forage testing.</vt:lpstr>
      <vt:lpstr>Summary of Forage Quality and Testing</vt:lpstr>
      <vt:lpstr>Summary of Forage Quality and Testing</vt:lpstr>
    </vt:vector>
  </TitlesOfParts>
  <Company>Crop and Soil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Forage Species and Varieties  Adaptation and Selection</dc:title>
  <dc:creator>wycoffh</dc:creator>
  <cp:lastModifiedBy>Sahin, Muhammet</cp:lastModifiedBy>
  <cp:revision>960</cp:revision>
  <cp:lastPrinted>1601-01-01T00:00:00Z</cp:lastPrinted>
  <dcterms:created xsi:type="dcterms:W3CDTF">2001-06-05T15:30:02Z</dcterms:created>
  <dcterms:modified xsi:type="dcterms:W3CDTF">2019-06-23T06:05:20Z</dcterms:modified>
</cp:coreProperties>
</file>