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38"/>
  </p:notesMasterIdLst>
  <p:sldIdLst>
    <p:sldId id="256" r:id="rId2"/>
    <p:sldId id="356" r:id="rId3"/>
    <p:sldId id="273" r:id="rId4"/>
    <p:sldId id="348" r:id="rId5"/>
    <p:sldId id="352" r:id="rId6"/>
    <p:sldId id="353" r:id="rId7"/>
    <p:sldId id="347" r:id="rId8"/>
    <p:sldId id="354" r:id="rId9"/>
    <p:sldId id="346" r:id="rId10"/>
    <p:sldId id="345" r:id="rId11"/>
    <p:sldId id="272" r:id="rId12"/>
    <p:sldId id="357" r:id="rId13"/>
    <p:sldId id="337" r:id="rId14"/>
    <p:sldId id="358" r:id="rId15"/>
    <p:sldId id="360" r:id="rId16"/>
    <p:sldId id="258" r:id="rId17"/>
    <p:sldId id="367" r:id="rId18"/>
    <p:sldId id="372" r:id="rId19"/>
    <p:sldId id="375" r:id="rId20"/>
    <p:sldId id="374" r:id="rId21"/>
    <p:sldId id="373" r:id="rId22"/>
    <p:sldId id="264" r:id="rId23"/>
    <p:sldId id="369" r:id="rId24"/>
    <p:sldId id="376" r:id="rId25"/>
    <p:sldId id="377" r:id="rId26"/>
    <p:sldId id="280" r:id="rId27"/>
    <p:sldId id="327" r:id="rId28"/>
    <p:sldId id="325" r:id="rId29"/>
    <p:sldId id="359" r:id="rId30"/>
    <p:sldId id="365" r:id="rId31"/>
    <p:sldId id="361" r:id="rId32"/>
    <p:sldId id="362" r:id="rId33"/>
    <p:sldId id="370" r:id="rId34"/>
    <p:sldId id="364" r:id="rId35"/>
    <p:sldId id="366" r:id="rId36"/>
    <p:sldId id="25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A2B976"/>
    <a:srgbClr val="7B99BB"/>
    <a:srgbClr val="FCEF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76619" autoAdjust="0"/>
  </p:normalViewPr>
  <p:slideViewPr>
    <p:cSldViewPr snapToGrid="0">
      <p:cViewPr varScale="1">
        <p:scale>
          <a:sx n="89" d="100"/>
          <a:sy n="89" d="100"/>
        </p:scale>
        <p:origin x="14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9E19DC-BA63-450E-B273-680D70D00C99}" type="datetimeFigureOut">
              <a:rPr lang="en-US" smtClean="0"/>
              <a:t>6/27/2019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9134-5249-4B09-BCC4-D1344CA889D9}" type="slidenum">
              <a:rPr lang="en-US" smtClean="0"/>
              <a:t>‹#›</a:t>
            </a:fld>
            <a:endParaRPr lang="en-US"/>
          </a:p>
        </p:txBody>
      </p:sp>
    </p:spTree>
    <p:extLst>
      <p:ext uri="{BB962C8B-B14F-4D97-AF65-F5344CB8AC3E}">
        <p14:creationId xmlns:p14="http://schemas.microsoft.com/office/powerpoint/2010/main" val="1657488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tx1"/>
                </a:solidFill>
                <a:effectLst/>
                <a:latin typeface="+mn-lt"/>
                <a:ea typeface="+mn-ea"/>
                <a:cs typeface="+mn-cs"/>
                <a:sym typeface="Calibri"/>
              </a:rPr>
              <a:t>This is a change from the standard focus on just the chemical and physical characteristics of the soil, Soil Health Science incorporates the impacts of the biology. Not just the biology in and of itself, but the interactions and influence of biology on chemical and physical reactions because SOIL is a LIVING ECOSYSTEM with organisms actively controlling chemical and physical characteristics of the soil. When we adjust our thinking to a living ecosystem we have to think about what an organism needs to survive. Water, Food, and Shelter are the bare essentials. In soil, most organisms need Carbon for food, they use this as energy and the building blocks to build their shelter and hold water and transform their food. So for this living ecosystem to be healthy, that is, to function, it needs carbon. If there was one soil nutrient that has been overlooked on soil test results, it is carbon. Just because the plants don’t need to get it from the soil, doesn’t mean the system does not need the C to be there. Soil carbon is used and cycled by the microbial community to influence the efficacy of each function within this vital living ecosystem</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3200" kern="1200" dirty="0">
              <a:solidFill>
                <a:schemeClr val="tx1"/>
              </a:solidFill>
              <a:effectLst/>
              <a:latin typeface="+mn-lt"/>
              <a:ea typeface="+mn-ea"/>
              <a:cs typeface="+mn-cs"/>
              <a:sym typeface="Calibri"/>
            </a:endParaRPr>
          </a:p>
          <a:p>
            <a:r>
              <a:rPr lang="en-US" dirty="0"/>
              <a:t>When</a:t>
            </a:r>
            <a:r>
              <a:rPr lang="en-US" baseline="0" dirty="0"/>
              <a:t> you think about what a healthy soil is like, what words come to mind. Describe the look, feel, touch, smell, sounds</a:t>
            </a:r>
          </a:p>
          <a:p>
            <a:r>
              <a:rPr lang="en-US" baseline="0" dirty="0"/>
              <a:t>So what you are describing is something that might look like this</a:t>
            </a:r>
          </a:p>
          <a:p>
            <a:r>
              <a:rPr lang="en-US" baseline="0" dirty="0"/>
              <a:t>Soil scientists have been trying to describe what that means succinctly for a long time. The definition we are working with is:</a:t>
            </a:r>
          </a:p>
          <a:p>
            <a:r>
              <a:rPr lang="en-US" baseline="0" dirty="0"/>
              <a:t>That means..</a:t>
            </a:r>
          </a:p>
          <a:p>
            <a:r>
              <a:rPr lang="en-US" baseline="0" dirty="0"/>
              <a:t>We will talk about the functions of soil in just a minute, I want to emphasize that living organisms in the soil perform these functions</a:t>
            </a:r>
          </a:p>
          <a:p>
            <a:r>
              <a:rPr lang="en-US" baseline="0" dirty="0"/>
              <a:t>Just like with livestock, how we manage the habitat and feed for our microbes, will impact how well they perform their functions</a:t>
            </a:r>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3200" kern="1200" dirty="0">
              <a:solidFill>
                <a:schemeClr val="tx1"/>
              </a:solidFill>
              <a:effectLst/>
              <a:latin typeface="+mn-lt"/>
              <a:ea typeface="+mn-ea"/>
              <a:cs typeface="+mn-cs"/>
              <a:sym typeface="Calibri"/>
            </a:endParaRPr>
          </a:p>
          <a:p>
            <a:pPr lvl="1"/>
            <a:endParaRPr lang="en-US" sz="3000" dirty="0"/>
          </a:p>
          <a:p>
            <a:pPr lvl="1"/>
            <a:endParaRPr lang="en-US" sz="3000" dirty="0"/>
          </a:p>
          <a:p>
            <a:pPr lvl="1"/>
            <a:r>
              <a:rPr lang="en-US" sz="3000" dirty="0"/>
              <a:t>To quantify how healthy a soil is, we must think about whether or not it can function</a:t>
            </a:r>
          </a:p>
          <a:p>
            <a:endParaRPr lang="en-US" sz="3000" dirty="0"/>
          </a:p>
          <a:p>
            <a:pPr lvl="1"/>
            <a:r>
              <a:rPr lang="en-US" sz="3000" dirty="0"/>
              <a:t>Functions are driven by living organisms</a:t>
            </a:r>
          </a:p>
          <a:p>
            <a:endParaRPr lang="en-US" sz="3000" dirty="0"/>
          </a:p>
          <a:p>
            <a:pPr lvl="1"/>
            <a:r>
              <a:rPr lang="en-US" sz="3000" dirty="0"/>
              <a:t>Living organisms are affected by management</a:t>
            </a:r>
          </a:p>
          <a:p>
            <a:endParaRPr lang="en-US" dirty="0"/>
          </a:p>
        </p:txBody>
      </p:sp>
      <p:sp>
        <p:nvSpPr>
          <p:cNvPr id="4" name="Slide Number Placeholder 3"/>
          <p:cNvSpPr>
            <a:spLocks noGrp="1"/>
          </p:cNvSpPr>
          <p:nvPr>
            <p:ph type="sldNum" sz="quarter" idx="5"/>
          </p:nvPr>
        </p:nvSpPr>
        <p:spPr/>
        <p:txBody>
          <a:bodyPr/>
          <a:lstStyle/>
          <a:p>
            <a:fld id="{1CC49134-5249-4B09-BCC4-D1344CA889D9}" type="slidenum">
              <a:rPr lang="en-US" smtClean="0"/>
              <a:t>2</a:t>
            </a:fld>
            <a:endParaRPr lang="en-US"/>
          </a:p>
        </p:txBody>
      </p:sp>
    </p:spTree>
    <p:extLst>
      <p:ext uri="{BB962C8B-B14F-4D97-AF65-F5344CB8AC3E}">
        <p14:creationId xmlns:p14="http://schemas.microsoft.com/office/powerpoint/2010/main" val="3941441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Organisms</a:t>
            </a:r>
            <a:r>
              <a:rPr lang="en-US" baseline="0" dirty="0"/>
              <a:t> inherently are made up of a lot of Carbon based compounds we all need carbon</a:t>
            </a:r>
          </a:p>
          <a:p>
            <a:r>
              <a:rPr lang="en-US" baseline="0" dirty="0"/>
              <a:t>Plants get their carbon from CO2 so traditionally in soil testing we didn’t even measure C</a:t>
            </a:r>
          </a:p>
          <a:p>
            <a:r>
              <a:rPr lang="en-US" baseline="0" dirty="0"/>
              <a:t>This was because we didn’t understand that the microbes can do the work for us</a:t>
            </a:r>
          </a:p>
          <a:p>
            <a:r>
              <a:rPr lang="en-US" baseline="0" dirty="0"/>
              <a:t>If we feed the microbes, they will take care of our soil!!!!</a:t>
            </a:r>
          </a:p>
          <a:p>
            <a:r>
              <a:rPr lang="en-US" baseline="0" dirty="0"/>
              <a:t>Of course they need a balanced diet, but the majority of their need is C</a:t>
            </a:r>
          </a:p>
          <a:p>
            <a:r>
              <a:rPr lang="en-US" baseline="0" dirty="0"/>
              <a:t>Just like in soil fertility or animal nutrition, the lack of one major nutrient can shut down function.</a:t>
            </a:r>
          </a:p>
          <a:p>
            <a:r>
              <a:rPr lang="en-US" baseline="0" dirty="0"/>
              <a:t>If we need Fe as an enzymatic cofactor for photosynthesis, and there is no Fe, that enzyme will not work. Many microbes have one or maybe only a couple of functions they perform. If the nutrient they need is not around, they go dormant or die. Until that nutrient is available, the function will not happen</a:t>
            </a:r>
          </a:p>
          <a:p>
            <a:r>
              <a:rPr lang="en-US" baseline="0" dirty="0"/>
              <a:t>Without enough C almost nothing happens. </a:t>
            </a:r>
            <a:endParaRPr lang="en-US" dirty="0"/>
          </a:p>
        </p:txBody>
      </p:sp>
      <p:sp>
        <p:nvSpPr>
          <p:cNvPr id="4" name="Slide Number Placeholder 3"/>
          <p:cNvSpPr>
            <a:spLocks noGrp="1"/>
          </p:cNvSpPr>
          <p:nvPr>
            <p:ph type="sldNum" sz="quarter" idx="10"/>
          </p:nvPr>
        </p:nvSpPr>
        <p:spPr/>
        <p:txBody>
          <a:bodyPr/>
          <a:lstStyle/>
          <a:p>
            <a:fld id="{7D977278-6DA4-4DC6-BB99-6AF3503B5A63}" type="slidenum">
              <a:rPr lang="en-US" smtClean="0"/>
              <a:t>11</a:t>
            </a:fld>
            <a:endParaRPr lang="en-US"/>
          </a:p>
        </p:txBody>
      </p:sp>
    </p:spTree>
    <p:extLst>
      <p:ext uri="{BB962C8B-B14F-4D97-AF65-F5344CB8AC3E}">
        <p14:creationId xmlns:p14="http://schemas.microsoft.com/office/powerpoint/2010/main" val="4160836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Aggregate are more stable when we reduce disturbance</a:t>
            </a:r>
          </a:p>
          <a:p>
            <a:r>
              <a:rPr lang="en-US" sz="1200" dirty="0"/>
              <a:t>Aggregates are more stable when there is more diversity</a:t>
            </a:r>
          </a:p>
          <a:p>
            <a:r>
              <a:rPr lang="en-US" sz="1200" dirty="0"/>
              <a:t>Aggregates are more stable when we feed the microbial herd</a:t>
            </a:r>
          </a:p>
          <a:p>
            <a:endParaRPr lang="en-US" sz="1200" dirty="0"/>
          </a:p>
          <a:p>
            <a:r>
              <a:rPr lang="en-US" dirty="0"/>
              <a:t>Pore space is the key, aggregates</a:t>
            </a:r>
            <a:r>
              <a:rPr lang="en-US" baseline="0" dirty="0"/>
              <a:t> are great because it gives us a variety of pore sizes, and maintains pore volume</a:t>
            </a:r>
          </a:p>
          <a:p>
            <a:r>
              <a:rPr lang="en-US" baseline="0" dirty="0"/>
              <a:t>This allows for water to be both held, and available</a:t>
            </a:r>
          </a:p>
          <a:p>
            <a:r>
              <a:rPr lang="en-US" baseline="0" dirty="0"/>
              <a:t>This allows for many different kinds of organisms to move around the mineral particles</a:t>
            </a:r>
          </a:p>
          <a:p>
            <a:r>
              <a:rPr lang="en-US" baseline="0" dirty="0"/>
              <a:t>The microbes are attached the surface of the soil particles, the EPS often continues across many particles gluing them together, creating the rebar of the structure for their homes. Making sure the particles don’t settle together and crush them</a:t>
            </a:r>
          </a:p>
          <a:p>
            <a:r>
              <a:rPr lang="en-US" baseline="0" dirty="0"/>
              <a:t>If the aggregates don’t change shape when water or pressure is applied, they can continue to function</a:t>
            </a:r>
          </a:p>
          <a:p>
            <a:r>
              <a:rPr lang="en-US" baseline="0" dirty="0"/>
              <a:t>Grazing has a lot of benefits when is comes to maintaining structure</a:t>
            </a:r>
          </a:p>
          <a:p>
            <a:r>
              <a:rPr lang="en-US" baseline="0" dirty="0"/>
              <a:t>Often there is little tillage to physical break up the soil habitat community</a:t>
            </a:r>
          </a:p>
          <a:p>
            <a:r>
              <a:rPr lang="en-US" baseline="0" dirty="0"/>
              <a:t>Often there are multiple above ground species, so multiple kinds of litter, and many different organisms that are able to reproduce because they can eat what they want to eat</a:t>
            </a:r>
          </a:p>
          <a:p>
            <a:r>
              <a:rPr lang="en-US" baseline="0" dirty="0"/>
              <a:t>There is a great nutrient source from the animals themselves</a:t>
            </a:r>
            <a:endParaRPr lang="en-US" dirty="0"/>
          </a:p>
          <a:p>
            <a:endParaRPr lang="en-US" sz="1200" dirty="0"/>
          </a:p>
          <a:p>
            <a:endParaRPr lang="en-US" dirty="0"/>
          </a:p>
        </p:txBody>
      </p:sp>
      <p:sp>
        <p:nvSpPr>
          <p:cNvPr id="4" name="Slide Number Placeholder 3"/>
          <p:cNvSpPr>
            <a:spLocks noGrp="1"/>
          </p:cNvSpPr>
          <p:nvPr>
            <p:ph type="sldNum" sz="quarter" idx="5"/>
          </p:nvPr>
        </p:nvSpPr>
        <p:spPr/>
        <p:txBody>
          <a:bodyPr/>
          <a:lstStyle/>
          <a:p>
            <a:fld id="{1CC49134-5249-4B09-BCC4-D1344CA889D9}" type="slidenum">
              <a:rPr lang="en-US" smtClean="0"/>
              <a:t>12</a:t>
            </a:fld>
            <a:endParaRPr lang="en-US"/>
          </a:p>
        </p:txBody>
      </p:sp>
    </p:spTree>
    <p:extLst>
      <p:ext uri="{BB962C8B-B14F-4D97-AF65-F5344CB8AC3E}">
        <p14:creationId xmlns:p14="http://schemas.microsoft.com/office/powerpoint/2010/main" val="4271293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Increasing OM 1% in soil can increase available water holding capacity by around 50%</a:t>
            </a:r>
          </a:p>
          <a:p>
            <a:endParaRPr lang="en-US" dirty="0"/>
          </a:p>
        </p:txBody>
      </p:sp>
      <p:sp>
        <p:nvSpPr>
          <p:cNvPr id="4" name="Slide Number Placeholder 3"/>
          <p:cNvSpPr>
            <a:spLocks noGrp="1"/>
          </p:cNvSpPr>
          <p:nvPr>
            <p:ph type="sldNum" sz="quarter" idx="5"/>
          </p:nvPr>
        </p:nvSpPr>
        <p:spPr/>
        <p:txBody>
          <a:bodyPr/>
          <a:lstStyle/>
          <a:p>
            <a:fld id="{1CC49134-5249-4B09-BCC4-D1344CA889D9}" type="slidenum">
              <a:rPr lang="en-US" smtClean="0"/>
              <a:t>13</a:t>
            </a:fld>
            <a:endParaRPr lang="en-US"/>
          </a:p>
        </p:txBody>
      </p:sp>
    </p:spTree>
    <p:extLst>
      <p:ext uri="{BB962C8B-B14F-4D97-AF65-F5344CB8AC3E}">
        <p14:creationId xmlns:p14="http://schemas.microsoft.com/office/powerpoint/2010/main" val="3830160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nutrient inputs = food</a:t>
            </a:r>
          </a:p>
          <a:p>
            <a:pPr lvl="1"/>
            <a:r>
              <a:rPr lang="en-US" dirty="0"/>
              <a:t>Manure and urine provide direct nutrients</a:t>
            </a:r>
          </a:p>
          <a:p>
            <a:pPr lvl="1"/>
            <a:r>
              <a:rPr lang="en-US" dirty="0"/>
              <a:t>Eating plants triggers root exudation</a:t>
            </a:r>
          </a:p>
          <a:p>
            <a:pPr lvl="1"/>
            <a:r>
              <a:rPr lang="en-US" dirty="0"/>
              <a:t>Pastures are covered year round providing food to microbes 365 days a year</a:t>
            </a:r>
          </a:p>
          <a:p>
            <a:r>
              <a:rPr lang="en-US" dirty="0"/>
              <a:t>Reduced tillage disturbance = habitat</a:t>
            </a:r>
          </a:p>
          <a:p>
            <a:pPr lvl="1"/>
            <a:r>
              <a:rPr lang="en-US" dirty="0"/>
              <a:t>Fungal hyphal networks are not broken or killed</a:t>
            </a:r>
          </a:p>
          <a:p>
            <a:pPr lvl="1"/>
            <a:r>
              <a:rPr lang="en-US" dirty="0"/>
              <a:t>Aggregates are allowed to form and stabilize</a:t>
            </a:r>
          </a:p>
          <a:p>
            <a:pPr lvl="1"/>
            <a:r>
              <a:rPr lang="en-US" dirty="0"/>
              <a:t>Organic matter is not oxidized as quickly</a:t>
            </a:r>
          </a:p>
          <a:p>
            <a:r>
              <a:rPr lang="en-US" dirty="0"/>
              <a:t>Decent diversity = resiliency</a:t>
            </a:r>
          </a:p>
          <a:p>
            <a:pPr lvl="1"/>
            <a:r>
              <a:rPr lang="en-US" dirty="0"/>
              <a:t>Above ground diversity impacts below ground diversity</a:t>
            </a:r>
          </a:p>
          <a:p>
            <a:pPr lvl="1"/>
            <a:r>
              <a:rPr lang="en-US" dirty="0"/>
              <a:t>Provides functional redundancy</a:t>
            </a:r>
          </a:p>
          <a:p>
            <a:pPr lvl="1"/>
            <a:r>
              <a:rPr lang="en-US" dirty="0"/>
              <a:t>Leads to resilience of system</a:t>
            </a:r>
          </a:p>
          <a:p>
            <a:endParaRPr lang="en-US" dirty="0"/>
          </a:p>
        </p:txBody>
      </p:sp>
      <p:sp>
        <p:nvSpPr>
          <p:cNvPr id="4" name="Slide Number Placeholder 3"/>
          <p:cNvSpPr>
            <a:spLocks noGrp="1"/>
          </p:cNvSpPr>
          <p:nvPr>
            <p:ph type="sldNum" sz="quarter" idx="5"/>
          </p:nvPr>
        </p:nvSpPr>
        <p:spPr/>
        <p:txBody>
          <a:bodyPr/>
          <a:lstStyle/>
          <a:p>
            <a:fld id="{1CC49134-5249-4B09-BCC4-D1344CA889D9}" type="slidenum">
              <a:rPr lang="en-US" smtClean="0"/>
              <a:t>14</a:t>
            </a:fld>
            <a:endParaRPr lang="en-US"/>
          </a:p>
        </p:txBody>
      </p:sp>
    </p:spTree>
    <p:extLst>
      <p:ext uri="{BB962C8B-B14F-4D97-AF65-F5344CB8AC3E}">
        <p14:creationId xmlns:p14="http://schemas.microsoft.com/office/powerpoint/2010/main" val="118603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Troy Bishop</a:t>
            </a:r>
          </a:p>
        </p:txBody>
      </p:sp>
      <p:sp>
        <p:nvSpPr>
          <p:cNvPr id="4" name="Slide Number Placeholder 3"/>
          <p:cNvSpPr>
            <a:spLocks noGrp="1"/>
          </p:cNvSpPr>
          <p:nvPr>
            <p:ph type="sldNum" sz="quarter" idx="5"/>
          </p:nvPr>
        </p:nvSpPr>
        <p:spPr/>
        <p:txBody>
          <a:bodyPr/>
          <a:lstStyle/>
          <a:p>
            <a:fld id="{1CC49134-5249-4B09-BCC4-D1344CA889D9}" type="slidenum">
              <a:rPr lang="en-US" smtClean="0"/>
              <a:t>18</a:t>
            </a:fld>
            <a:endParaRPr lang="en-US"/>
          </a:p>
        </p:txBody>
      </p:sp>
    </p:spTree>
    <p:extLst>
      <p:ext uri="{BB962C8B-B14F-4D97-AF65-F5344CB8AC3E}">
        <p14:creationId xmlns:p14="http://schemas.microsoft.com/office/powerpoint/2010/main" val="3153750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While it is impossible to summarize all of the data. I want to try to paint a picture of the microbial world. </a:t>
            </a:r>
          </a:p>
          <a:p>
            <a:endParaRPr lang="en-US" dirty="0"/>
          </a:p>
          <a:p>
            <a:r>
              <a:rPr lang="en-US" dirty="0"/>
              <a:t>I sometimes like to try to image what the world would look like if I were a microbe. I see a cave coated with organisms and I think of a pore space with large opening and coated with various groups of other organisms. Or maybe these rocks are like sand grains and the sand is like clay, where does the OM get trapped and growth occur and rocks to break down. </a:t>
            </a:r>
          </a:p>
          <a:p>
            <a:r>
              <a:rPr lang="en-US" dirty="0"/>
              <a:t>And when I try to image the microscopic habitat, I like to think of a self sufficient town. What are the jobs that each of the people in that town have? What buildings, infrastructure, and machines are needed to keep that town running? In this town this main road might be a root hair with products moving up and down and organisms set up their homes and businesses along this major route. Maybe there is a bar where people get together to eat, drink, talk, and find a partner to mate with. Maybe there are several a waste disposal services that take out the trash, recycle useable materials, and filter water. How about a communications expert, a mail delivery service, a way to generate energy, roads, scaffolding, food processing, and even some open spaces. It is that whole idea of a tiny universe, where our whole world could be just the eye of a giant. For a microbe, their whole world might be in one soil aggregate and they need to take care of all of those same services to maintain a well functioning habitat. A habitat provides food, water, structure, reproduction options, communication, transportation, goods and services, and a mutually beneficial place for simple organisms to share their abilities with the complex community around them. </a:t>
            </a:r>
          </a:p>
          <a:p>
            <a:r>
              <a:rPr lang="en-US" dirty="0"/>
              <a:t>As we dive deeper into soil health and how the biological community controls the all of the functions of soil we also see the tiny scale at which these are taking place. I can be hard to image</a:t>
            </a:r>
          </a:p>
        </p:txBody>
      </p:sp>
    </p:spTree>
    <p:extLst>
      <p:ext uri="{BB962C8B-B14F-4D97-AF65-F5344CB8AC3E}">
        <p14:creationId xmlns:p14="http://schemas.microsoft.com/office/powerpoint/2010/main" val="2393515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now one of the biggest research projects is NAPESHM which is also the focus of our measurements and standards program. It is important as we work to transform the agricultural industry to focusing on the impact of the biology in the soil, that the disparate groups working on soil health use similar language to communicate clearly and similar testing protocols that can be interpreted so that we have a framework to build coherent recommendation and  policies, that are nationally relevant and locally applicable.</a:t>
            </a:r>
          </a:p>
          <a:p>
            <a:r>
              <a:rPr lang="en-US" dirty="0"/>
              <a:t>2000 Experimental Units Sampled</a:t>
            </a:r>
          </a:p>
          <a:p>
            <a:r>
              <a:rPr lang="en-US" dirty="0"/>
              <a:t>120 Long-Term Sites Participating</a:t>
            </a:r>
          </a:p>
          <a:p>
            <a:r>
              <a:rPr lang="en-US" dirty="0"/>
              <a:t>Complete Management History Gathered</a:t>
            </a:r>
          </a:p>
          <a:p>
            <a:r>
              <a:rPr lang="en-US" dirty="0"/>
              <a:t>Yield and Economics Analyzed</a:t>
            </a:r>
          </a:p>
          <a:p>
            <a:r>
              <a:rPr lang="en-US" dirty="0"/>
              <a:t>&gt;30 Measurements Tested</a:t>
            </a:r>
          </a:p>
          <a:p>
            <a:r>
              <a:rPr lang="en-US" dirty="0"/>
              <a:t>16S, ITS, and Shotgun Metagenomics Sequenced</a:t>
            </a:r>
          </a:p>
          <a:p>
            <a:r>
              <a:rPr lang="en-US" dirty="0"/>
              <a:t>SMAF, CASH, and Haney Systems Compared</a:t>
            </a:r>
          </a:p>
          <a:p>
            <a:r>
              <a:rPr lang="en-US" dirty="0"/>
              <a:t>Incredible dataset from which we will have the statistical power to say something meaningful about the relationships </a:t>
            </a:r>
          </a:p>
          <a:p>
            <a:endParaRPr lang="en-US" dirty="0"/>
          </a:p>
        </p:txBody>
      </p:sp>
    </p:spTree>
    <p:extLst>
      <p:ext uri="{BB962C8B-B14F-4D97-AF65-F5344CB8AC3E}">
        <p14:creationId xmlns:p14="http://schemas.microsoft.com/office/powerpoint/2010/main" val="1347868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9134-5249-4B09-BCC4-D1344CA889D9}" type="slidenum">
              <a:rPr lang="en-US" smtClean="0"/>
              <a:t>27</a:t>
            </a:fld>
            <a:endParaRPr lang="en-US"/>
          </a:p>
        </p:txBody>
      </p:sp>
    </p:spTree>
    <p:extLst>
      <p:ext uri="{BB962C8B-B14F-4D97-AF65-F5344CB8AC3E}">
        <p14:creationId xmlns:p14="http://schemas.microsoft.com/office/powerpoint/2010/main" val="2909920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Lambsquarters</a:t>
            </a:r>
            <a:endParaRPr lang="en-US" dirty="0"/>
          </a:p>
        </p:txBody>
      </p:sp>
      <p:sp>
        <p:nvSpPr>
          <p:cNvPr id="4" name="Slide Number Placeholder 3"/>
          <p:cNvSpPr>
            <a:spLocks noGrp="1"/>
          </p:cNvSpPr>
          <p:nvPr>
            <p:ph type="sldNum" sz="quarter" idx="10"/>
          </p:nvPr>
        </p:nvSpPr>
        <p:spPr/>
        <p:txBody>
          <a:bodyPr/>
          <a:lstStyle/>
          <a:p>
            <a:fld id="{7D977278-6DA4-4DC6-BB99-6AF3503B5A63}" type="slidenum">
              <a:rPr lang="en-US" smtClean="0"/>
              <a:t>30</a:t>
            </a:fld>
            <a:endParaRPr lang="en-US"/>
          </a:p>
        </p:txBody>
      </p:sp>
    </p:spTree>
    <p:extLst>
      <p:ext uri="{BB962C8B-B14F-4D97-AF65-F5344CB8AC3E}">
        <p14:creationId xmlns:p14="http://schemas.microsoft.com/office/powerpoint/2010/main" val="1618156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__</a:t>
            </a:r>
            <a:r>
              <a:rPr lang="en-US" baseline="0" dirty="0"/>
              <a:t> of you have taken soils, these pictures will help, what are the 6 main functions of soil</a:t>
            </a:r>
          </a:p>
          <a:p>
            <a:endParaRPr lang="en-US" baseline="0" dirty="0"/>
          </a:p>
          <a:p>
            <a:r>
              <a:rPr lang="en-US" baseline="0" dirty="0"/>
              <a:t>Other “functions” provision of food wood fiber and raw materials</a:t>
            </a:r>
          </a:p>
          <a:p>
            <a:r>
              <a:rPr lang="en-US" baseline="0" dirty="0"/>
              <a:t>Flood mitigation</a:t>
            </a:r>
          </a:p>
          <a:p>
            <a:r>
              <a:rPr lang="en-US" baseline="0" dirty="0"/>
              <a:t>Filtering nutrients and contaminants – detoxification of recycling of wastes</a:t>
            </a:r>
          </a:p>
          <a:p>
            <a:r>
              <a:rPr lang="en-US" baseline="0" dirty="0"/>
              <a:t>Regulation of pests and disease</a:t>
            </a:r>
          </a:p>
          <a:p>
            <a:r>
              <a:rPr lang="en-US" baseline="0" dirty="0"/>
              <a:t>Information storage – cultural and climate record</a:t>
            </a:r>
          </a:p>
        </p:txBody>
      </p:sp>
      <p:sp>
        <p:nvSpPr>
          <p:cNvPr id="4" name="Slide Number Placeholder 3"/>
          <p:cNvSpPr>
            <a:spLocks noGrp="1"/>
          </p:cNvSpPr>
          <p:nvPr>
            <p:ph type="sldNum" sz="quarter" idx="10"/>
          </p:nvPr>
        </p:nvSpPr>
        <p:spPr/>
        <p:txBody>
          <a:bodyPr/>
          <a:lstStyle/>
          <a:p>
            <a:fld id="{7D977278-6DA4-4DC6-BB99-6AF3503B5A63}" type="slidenum">
              <a:rPr lang="en-US" smtClean="0"/>
              <a:t>3</a:t>
            </a:fld>
            <a:endParaRPr lang="en-US"/>
          </a:p>
        </p:txBody>
      </p:sp>
    </p:spTree>
    <p:extLst>
      <p:ext uri="{BB962C8B-B14F-4D97-AF65-F5344CB8AC3E}">
        <p14:creationId xmlns:p14="http://schemas.microsoft.com/office/powerpoint/2010/main" val="1711807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a:t>
            </a:r>
            <a:r>
              <a:rPr lang="en-US" baseline="0" dirty="0"/>
              <a:t> mean by habitat?</a:t>
            </a:r>
          </a:p>
          <a:p>
            <a:r>
              <a:rPr lang="en-US" baseline="0" dirty="0"/>
              <a:t>It is the natural home or environment of an organism – the preferred surrounding – in order to be preferred it will provide Food, Shelter, Water</a:t>
            </a:r>
          </a:p>
          <a:p>
            <a:endParaRPr lang="en-US" baseline="0" dirty="0"/>
          </a:p>
        </p:txBody>
      </p:sp>
      <p:sp>
        <p:nvSpPr>
          <p:cNvPr id="4" name="Slide Number Placeholder 3"/>
          <p:cNvSpPr>
            <a:spLocks noGrp="1"/>
          </p:cNvSpPr>
          <p:nvPr>
            <p:ph type="sldNum" sz="quarter" idx="10"/>
          </p:nvPr>
        </p:nvSpPr>
        <p:spPr/>
        <p:txBody>
          <a:bodyPr/>
          <a:lstStyle/>
          <a:p>
            <a:fld id="{7D977278-6DA4-4DC6-BB99-6AF3503B5A63}" type="slidenum">
              <a:rPr lang="en-US" smtClean="0"/>
              <a:t>4</a:t>
            </a:fld>
            <a:endParaRPr lang="en-US"/>
          </a:p>
        </p:txBody>
      </p:sp>
    </p:spTree>
    <p:extLst>
      <p:ext uri="{BB962C8B-B14F-4D97-AF65-F5344CB8AC3E}">
        <p14:creationId xmlns:p14="http://schemas.microsoft.com/office/powerpoint/2010/main" val="160728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is a bit harder to think about what habitat means on the microbial scale</a:t>
            </a:r>
          </a:p>
          <a:p>
            <a:r>
              <a:rPr lang="en-US" baseline="0" dirty="0"/>
              <a:t>They still need their habitat to provide the same things</a:t>
            </a:r>
          </a:p>
          <a:p>
            <a:r>
              <a:rPr lang="en-US" baseline="0" dirty="0"/>
              <a:t>Shelter/protection from predators/environment, food, water, = requirements for reproductive success</a:t>
            </a:r>
          </a:p>
          <a:p>
            <a:r>
              <a:rPr lang="en-US" b="1" baseline="0" dirty="0"/>
              <a:t>Microbes live in the space between particles</a:t>
            </a:r>
          </a:p>
          <a:p>
            <a:r>
              <a:rPr lang="en-US" baseline="0" dirty="0"/>
              <a:t>Soil particles that are stuck together in various arrangements provide the physical space for microbes to live</a:t>
            </a:r>
          </a:p>
          <a:p>
            <a:r>
              <a:rPr lang="en-US" baseline="0" dirty="0"/>
              <a:t>How big is the average bacteria? Many 1-2um wide and 5-20 um long, can be as big as 100um long</a:t>
            </a:r>
            <a:endParaRPr lang="en-US" dirty="0"/>
          </a:p>
        </p:txBody>
      </p:sp>
      <p:sp>
        <p:nvSpPr>
          <p:cNvPr id="4" name="Slide Number Placeholder 3"/>
          <p:cNvSpPr>
            <a:spLocks noGrp="1"/>
          </p:cNvSpPr>
          <p:nvPr>
            <p:ph type="sldNum" sz="quarter" idx="10"/>
          </p:nvPr>
        </p:nvSpPr>
        <p:spPr/>
        <p:txBody>
          <a:bodyPr/>
          <a:lstStyle/>
          <a:p>
            <a:fld id="{7D977278-6DA4-4DC6-BB99-6AF3503B5A63}" type="slidenum">
              <a:rPr lang="en-US" smtClean="0"/>
              <a:t>5</a:t>
            </a:fld>
            <a:endParaRPr lang="en-US"/>
          </a:p>
        </p:txBody>
      </p:sp>
    </p:spTree>
    <p:extLst>
      <p:ext uri="{BB962C8B-B14F-4D97-AF65-F5344CB8AC3E}">
        <p14:creationId xmlns:p14="http://schemas.microsoft.com/office/powerpoint/2010/main" val="2521247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confocal microscope image on sand</a:t>
            </a:r>
            <a:r>
              <a:rPr lang="en-US" baseline="0" dirty="0"/>
              <a:t> particles is stained with living organism embedded in a matrix of EPS that makes up a biofilm. These biofilms are multi-species, multifunctional habitats where 90% of microbes live</a:t>
            </a:r>
          </a:p>
          <a:p>
            <a:r>
              <a:rPr lang="en-US" baseline="0" dirty="0"/>
              <a:t>This is where all of the functions are taking place. I can talk more about this later if desired. </a:t>
            </a:r>
            <a:endParaRPr lang="en-US" dirty="0"/>
          </a:p>
        </p:txBody>
      </p:sp>
      <p:sp>
        <p:nvSpPr>
          <p:cNvPr id="4" name="Slide Number Placeholder 3"/>
          <p:cNvSpPr>
            <a:spLocks noGrp="1"/>
          </p:cNvSpPr>
          <p:nvPr>
            <p:ph type="sldNum" sz="quarter" idx="10"/>
          </p:nvPr>
        </p:nvSpPr>
        <p:spPr/>
        <p:txBody>
          <a:bodyPr/>
          <a:lstStyle/>
          <a:p>
            <a:fld id="{7D977278-6DA4-4DC6-BB99-6AF3503B5A63}" type="slidenum">
              <a:rPr lang="en-US" smtClean="0"/>
              <a:t>6</a:t>
            </a:fld>
            <a:endParaRPr lang="en-US"/>
          </a:p>
        </p:txBody>
      </p:sp>
    </p:spTree>
    <p:extLst>
      <p:ext uri="{BB962C8B-B14F-4D97-AF65-F5344CB8AC3E}">
        <p14:creationId xmlns:p14="http://schemas.microsoft.com/office/powerpoint/2010/main" val="2501636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is this?</a:t>
            </a:r>
          </a:p>
          <a:p>
            <a:r>
              <a:rPr lang="en-US" baseline="0" dirty="0"/>
              <a:t>Without microbes, what would happen to all of the dead bodies?</a:t>
            </a:r>
          </a:p>
          <a:p>
            <a:r>
              <a:rPr lang="en-US" baseline="0" dirty="0"/>
              <a:t>What does this provide to the soil?</a:t>
            </a:r>
          </a:p>
          <a:p>
            <a:r>
              <a:rPr lang="en-US" baseline="0" dirty="0"/>
              <a:t>What kinds of organisms are working on this?</a:t>
            </a:r>
          </a:p>
          <a:p>
            <a:r>
              <a:rPr lang="en-US" baseline="0" dirty="0"/>
              <a:t>Decomposition stages can also be a bit more beautiful.</a:t>
            </a:r>
          </a:p>
          <a:p>
            <a:r>
              <a:rPr lang="en-US" baseline="0" dirty="0"/>
              <a:t>Consider the dead plant materials in a forest, the litter layer, the downed trees</a:t>
            </a:r>
          </a:p>
          <a:p>
            <a:r>
              <a:rPr lang="en-US" baseline="0" dirty="0"/>
              <a:t>This is the circle of life</a:t>
            </a:r>
            <a:endParaRPr lang="en-US" dirty="0"/>
          </a:p>
        </p:txBody>
      </p:sp>
      <p:sp>
        <p:nvSpPr>
          <p:cNvPr id="4" name="Slide Number Placeholder 3"/>
          <p:cNvSpPr>
            <a:spLocks noGrp="1"/>
          </p:cNvSpPr>
          <p:nvPr>
            <p:ph type="sldNum" sz="quarter" idx="10"/>
          </p:nvPr>
        </p:nvSpPr>
        <p:spPr/>
        <p:txBody>
          <a:bodyPr/>
          <a:lstStyle/>
          <a:p>
            <a:fld id="{7D977278-6DA4-4DC6-BB99-6AF3503B5A63}" type="slidenum">
              <a:rPr lang="en-US" smtClean="0"/>
              <a:t>7</a:t>
            </a:fld>
            <a:endParaRPr lang="en-US"/>
          </a:p>
        </p:txBody>
      </p:sp>
    </p:spTree>
    <p:extLst>
      <p:ext uri="{BB962C8B-B14F-4D97-AF65-F5344CB8AC3E}">
        <p14:creationId xmlns:p14="http://schemas.microsoft.com/office/powerpoint/2010/main" val="2764936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on average, ~ 50% of the volume</a:t>
            </a:r>
            <a:r>
              <a:rPr lang="en-US" baseline="0" dirty="0"/>
              <a:t> of a soil?</a:t>
            </a:r>
          </a:p>
          <a:p>
            <a:r>
              <a:rPr lang="en-US" baseline="0" dirty="0"/>
              <a:t>The topic we hear a lot about right now, is the thaw of the permafrost? Why?</a:t>
            </a:r>
          </a:p>
          <a:p>
            <a:r>
              <a:rPr lang="en-US" baseline="0" dirty="0"/>
              <a:t>What is in that gas?  - Depends on what kind of food the community is getting, and the habitat they are living in. </a:t>
            </a:r>
          </a:p>
          <a:p>
            <a:r>
              <a:rPr lang="en-US" baseline="0" dirty="0"/>
              <a:t>What does that gas do? What is burning? Extreme oxidation, what is oxidation, the introduction of oxygen into a bond that breaks down the organic matter. CO2 is released, that means less C in soil, more in air. </a:t>
            </a:r>
          </a:p>
        </p:txBody>
      </p:sp>
      <p:sp>
        <p:nvSpPr>
          <p:cNvPr id="4" name="Slide Number Placeholder 3"/>
          <p:cNvSpPr>
            <a:spLocks noGrp="1"/>
          </p:cNvSpPr>
          <p:nvPr>
            <p:ph type="sldNum" sz="quarter" idx="10"/>
          </p:nvPr>
        </p:nvSpPr>
        <p:spPr/>
        <p:txBody>
          <a:bodyPr/>
          <a:lstStyle/>
          <a:p>
            <a:fld id="{7D977278-6DA4-4DC6-BB99-6AF3503B5A63}" type="slidenum">
              <a:rPr lang="en-US" smtClean="0"/>
              <a:t>8</a:t>
            </a:fld>
            <a:endParaRPr lang="en-US"/>
          </a:p>
        </p:txBody>
      </p:sp>
    </p:spTree>
    <p:extLst>
      <p:ext uri="{BB962C8B-B14F-4D97-AF65-F5344CB8AC3E}">
        <p14:creationId xmlns:p14="http://schemas.microsoft.com/office/powerpoint/2010/main" val="1395805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function</a:t>
            </a:r>
            <a:r>
              <a:rPr lang="en-US" baseline="0" dirty="0"/>
              <a:t> of soil does this picture make you think of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What do you observe in this picture?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What kind of management does each container represent?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Other than living or dead plant material, how else can life impact infiltration and purification?</a:t>
            </a:r>
          </a:p>
          <a:p>
            <a:r>
              <a:rPr lang="en-US" baseline="0" dirty="0"/>
              <a:t>How does soil biology influence the ability of the soil to perform this function?</a:t>
            </a:r>
          </a:p>
          <a:p>
            <a:r>
              <a:rPr lang="en-US" baseline="0" dirty="0"/>
              <a:t>Because we all want to avoid this –pic</a:t>
            </a:r>
          </a:p>
          <a:p>
            <a:r>
              <a:rPr lang="en-US" baseline="0" dirty="0"/>
              <a:t>Here we can consider, how soil health might directly impact animal health</a:t>
            </a:r>
            <a:endParaRPr lang="en-US" dirty="0"/>
          </a:p>
        </p:txBody>
      </p:sp>
      <p:sp>
        <p:nvSpPr>
          <p:cNvPr id="4" name="Slide Number Placeholder 3"/>
          <p:cNvSpPr>
            <a:spLocks noGrp="1"/>
          </p:cNvSpPr>
          <p:nvPr>
            <p:ph type="sldNum" sz="quarter" idx="10"/>
          </p:nvPr>
        </p:nvSpPr>
        <p:spPr/>
        <p:txBody>
          <a:bodyPr/>
          <a:lstStyle/>
          <a:p>
            <a:fld id="{7D977278-6DA4-4DC6-BB99-6AF3503B5A63}" type="slidenum">
              <a:rPr lang="en-US" smtClean="0"/>
              <a:t>9</a:t>
            </a:fld>
            <a:endParaRPr lang="en-US"/>
          </a:p>
        </p:txBody>
      </p:sp>
    </p:spTree>
    <p:extLst>
      <p:ext uri="{BB962C8B-B14F-4D97-AF65-F5344CB8AC3E}">
        <p14:creationId xmlns:p14="http://schemas.microsoft.com/office/powerpoint/2010/main" val="3677469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normally the main function we think of.</a:t>
            </a:r>
          </a:p>
          <a:p>
            <a:r>
              <a:rPr lang="en-US" baseline="0" dirty="0"/>
              <a:t>Soil supports plant growth –</a:t>
            </a:r>
          </a:p>
          <a:p>
            <a:r>
              <a:rPr lang="en-US" baseline="0" dirty="0"/>
              <a:t>I bet you all can name the ways in which soil allows for plants to grow</a:t>
            </a:r>
            <a:endParaRPr lang="en-US" dirty="0"/>
          </a:p>
        </p:txBody>
      </p:sp>
      <p:sp>
        <p:nvSpPr>
          <p:cNvPr id="4" name="Slide Number Placeholder 3"/>
          <p:cNvSpPr>
            <a:spLocks noGrp="1"/>
          </p:cNvSpPr>
          <p:nvPr>
            <p:ph type="sldNum" sz="quarter" idx="10"/>
          </p:nvPr>
        </p:nvSpPr>
        <p:spPr/>
        <p:txBody>
          <a:bodyPr/>
          <a:lstStyle/>
          <a:p>
            <a:fld id="{7D977278-6DA4-4DC6-BB99-6AF3503B5A63}" type="slidenum">
              <a:rPr lang="en-US" smtClean="0"/>
              <a:t>10</a:t>
            </a:fld>
            <a:endParaRPr lang="en-US"/>
          </a:p>
        </p:txBody>
      </p:sp>
    </p:spTree>
    <p:extLst>
      <p:ext uri="{BB962C8B-B14F-4D97-AF65-F5344CB8AC3E}">
        <p14:creationId xmlns:p14="http://schemas.microsoft.com/office/powerpoint/2010/main" val="3001670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859A3-6825-42EC-AAEA-90189642CE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ABCAF7-72B1-4248-8D72-C7A8211154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5989C1-04AE-43B9-9E00-C3D70CB748C6}"/>
              </a:ext>
            </a:extLst>
          </p:cNvPr>
          <p:cNvSpPr>
            <a:spLocks noGrp="1"/>
          </p:cNvSpPr>
          <p:nvPr>
            <p:ph type="dt" sz="half" idx="10"/>
          </p:nvPr>
        </p:nvSpPr>
        <p:spPr/>
        <p:txBody>
          <a:bodyPr/>
          <a:lstStyle/>
          <a:p>
            <a:fld id="{9E6CE374-BA5A-4552-A697-12E020F1EC62}" type="datetimeFigureOut">
              <a:rPr lang="en-US" smtClean="0"/>
              <a:t>6/27/2019</a:t>
            </a:fld>
            <a:endParaRPr lang="en-US"/>
          </a:p>
        </p:txBody>
      </p:sp>
      <p:sp>
        <p:nvSpPr>
          <p:cNvPr id="5" name="Footer Placeholder 4">
            <a:extLst>
              <a:ext uri="{FF2B5EF4-FFF2-40B4-BE49-F238E27FC236}">
                <a16:creationId xmlns:a16="http://schemas.microsoft.com/office/drawing/2014/main" id="{495594CB-6CE7-4964-8884-61FB9D1B3C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56723A-D4CA-498D-AD44-4E757BC0C92C}"/>
              </a:ext>
            </a:extLst>
          </p:cNvPr>
          <p:cNvSpPr>
            <a:spLocks noGrp="1"/>
          </p:cNvSpPr>
          <p:nvPr>
            <p:ph type="sldNum" sz="quarter" idx="12"/>
          </p:nvPr>
        </p:nvSpPr>
        <p:spPr/>
        <p:txBody>
          <a:bodyPr/>
          <a:lstStyle/>
          <a:p>
            <a:fld id="{634E2167-64F5-43DA-B2C4-E03DBA06F82F}" type="slidenum">
              <a:rPr lang="en-US" smtClean="0"/>
              <a:t>‹#›</a:t>
            </a:fld>
            <a:endParaRPr lang="en-US"/>
          </a:p>
        </p:txBody>
      </p:sp>
    </p:spTree>
    <p:extLst>
      <p:ext uri="{BB962C8B-B14F-4D97-AF65-F5344CB8AC3E}">
        <p14:creationId xmlns:p14="http://schemas.microsoft.com/office/powerpoint/2010/main" val="139630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08826-54DC-4A1D-B1C4-7AF6BADC80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4FB22B-620E-49D6-B982-AF52D5A31A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C6C877-7062-4977-9075-45C5A16F0C22}"/>
              </a:ext>
            </a:extLst>
          </p:cNvPr>
          <p:cNvSpPr>
            <a:spLocks noGrp="1"/>
          </p:cNvSpPr>
          <p:nvPr>
            <p:ph type="dt" sz="half" idx="10"/>
          </p:nvPr>
        </p:nvSpPr>
        <p:spPr/>
        <p:txBody>
          <a:bodyPr/>
          <a:lstStyle/>
          <a:p>
            <a:fld id="{9E6CE374-BA5A-4552-A697-12E020F1EC62}" type="datetimeFigureOut">
              <a:rPr lang="en-US" smtClean="0"/>
              <a:t>6/27/2019</a:t>
            </a:fld>
            <a:endParaRPr lang="en-US"/>
          </a:p>
        </p:txBody>
      </p:sp>
      <p:sp>
        <p:nvSpPr>
          <p:cNvPr id="5" name="Footer Placeholder 4">
            <a:extLst>
              <a:ext uri="{FF2B5EF4-FFF2-40B4-BE49-F238E27FC236}">
                <a16:creationId xmlns:a16="http://schemas.microsoft.com/office/drawing/2014/main" id="{E351C615-2CC4-469F-8ADF-381528C185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836D4-09B0-4DD9-B1AF-7C4F2A8F1926}"/>
              </a:ext>
            </a:extLst>
          </p:cNvPr>
          <p:cNvSpPr>
            <a:spLocks noGrp="1"/>
          </p:cNvSpPr>
          <p:nvPr>
            <p:ph type="sldNum" sz="quarter" idx="12"/>
          </p:nvPr>
        </p:nvSpPr>
        <p:spPr/>
        <p:txBody>
          <a:bodyPr/>
          <a:lstStyle/>
          <a:p>
            <a:fld id="{634E2167-64F5-43DA-B2C4-E03DBA06F82F}" type="slidenum">
              <a:rPr lang="en-US" smtClean="0"/>
              <a:t>‹#›</a:t>
            </a:fld>
            <a:endParaRPr lang="en-US"/>
          </a:p>
        </p:txBody>
      </p:sp>
    </p:spTree>
    <p:extLst>
      <p:ext uri="{BB962C8B-B14F-4D97-AF65-F5344CB8AC3E}">
        <p14:creationId xmlns:p14="http://schemas.microsoft.com/office/powerpoint/2010/main" val="3062106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D68D9A-E25A-485B-B9AA-B245DB078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61EF59-5A81-4C2D-A13D-D4426CD006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9EC45-278C-4604-8DD1-89AF88F60B9F}"/>
              </a:ext>
            </a:extLst>
          </p:cNvPr>
          <p:cNvSpPr>
            <a:spLocks noGrp="1"/>
          </p:cNvSpPr>
          <p:nvPr>
            <p:ph type="dt" sz="half" idx="10"/>
          </p:nvPr>
        </p:nvSpPr>
        <p:spPr/>
        <p:txBody>
          <a:bodyPr/>
          <a:lstStyle/>
          <a:p>
            <a:fld id="{9E6CE374-BA5A-4552-A697-12E020F1EC62}" type="datetimeFigureOut">
              <a:rPr lang="en-US" smtClean="0"/>
              <a:t>6/27/2019</a:t>
            </a:fld>
            <a:endParaRPr lang="en-US"/>
          </a:p>
        </p:txBody>
      </p:sp>
      <p:sp>
        <p:nvSpPr>
          <p:cNvPr id="5" name="Footer Placeholder 4">
            <a:extLst>
              <a:ext uri="{FF2B5EF4-FFF2-40B4-BE49-F238E27FC236}">
                <a16:creationId xmlns:a16="http://schemas.microsoft.com/office/drawing/2014/main" id="{8E7437E8-C652-4089-BC9D-32FE4A0C1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D06906-C746-4840-BB3E-70C797AF50BF}"/>
              </a:ext>
            </a:extLst>
          </p:cNvPr>
          <p:cNvSpPr>
            <a:spLocks noGrp="1"/>
          </p:cNvSpPr>
          <p:nvPr>
            <p:ph type="sldNum" sz="quarter" idx="12"/>
          </p:nvPr>
        </p:nvSpPr>
        <p:spPr/>
        <p:txBody>
          <a:bodyPr/>
          <a:lstStyle/>
          <a:p>
            <a:fld id="{634E2167-64F5-43DA-B2C4-E03DBA06F82F}" type="slidenum">
              <a:rPr lang="en-US" smtClean="0"/>
              <a:t>‹#›</a:t>
            </a:fld>
            <a:endParaRPr lang="en-US"/>
          </a:p>
        </p:txBody>
      </p:sp>
    </p:spTree>
    <p:extLst>
      <p:ext uri="{BB962C8B-B14F-4D97-AF65-F5344CB8AC3E}">
        <p14:creationId xmlns:p14="http://schemas.microsoft.com/office/powerpoint/2010/main" val="4093422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349EC-E0BD-4AB7-A0D5-6B80B6E824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365E45-5E18-4332-8D49-17BA11F6DC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6FCE4-1E20-4397-A809-34BFFD93815E}"/>
              </a:ext>
            </a:extLst>
          </p:cNvPr>
          <p:cNvSpPr>
            <a:spLocks noGrp="1"/>
          </p:cNvSpPr>
          <p:nvPr>
            <p:ph type="dt" sz="half" idx="10"/>
          </p:nvPr>
        </p:nvSpPr>
        <p:spPr/>
        <p:txBody>
          <a:bodyPr/>
          <a:lstStyle/>
          <a:p>
            <a:fld id="{9E6CE374-BA5A-4552-A697-12E020F1EC62}" type="datetimeFigureOut">
              <a:rPr lang="en-US" smtClean="0"/>
              <a:t>6/27/2019</a:t>
            </a:fld>
            <a:endParaRPr lang="en-US"/>
          </a:p>
        </p:txBody>
      </p:sp>
      <p:sp>
        <p:nvSpPr>
          <p:cNvPr id="5" name="Footer Placeholder 4">
            <a:extLst>
              <a:ext uri="{FF2B5EF4-FFF2-40B4-BE49-F238E27FC236}">
                <a16:creationId xmlns:a16="http://schemas.microsoft.com/office/drawing/2014/main" id="{DC813ACD-C498-481B-A4D6-05D8D5588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E9258-45CC-497D-9438-A9769919E036}"/>
              </a:ext>
            </a:extLst>
          </p:cNvPr>
          <p:cNvSpPr>
            <a:spLocks noGrp="1"/>
          </p:cNvSpPr>
          <p:nvPr>
            <p:ph type="sldNum" sz="quarter" idx="12"/>
          </p:nvPr>
        </p:nvSpPr>
        <p:spPr/>
        <p:txBody>
          <a:bodyPr/>
          <a:lstStyle/>
          <a:p>
            <a:fld id="{634E2167-64F5-43DA-B2C4-E03DBA06F82F}" type="slidenum">
              <a:rPr lang="en-US" smtClean="0"/>
              <a:t>‹#›</a:t>
            </a:fld>
            <a:endParaRPr lang="en-US"/>
          </a:p>
        </p:txBody>
      </p:sp>
    </p:spTree>
    <p:extLst>
      <p:ext uri="{BB962C8B-B14F-4D97-AF65-F5344CB8AC3E}">
        <p14:creationId xmlns:p14="http://schemas.microsoft.com/office/powerpoint/2010/main" val="1690595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63F1-9DFA-46B8-B2EC-4C483B9023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83A840-E227-41D1-BB2F-2E5EDF3566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1ED7F9-6F3B-495A-A6FD-3E44B0D7E1E2}"/>
              </a:ext>
            </a:extLst>
          </p:cNvPr>
          <p:cNvSpPr>
            <a:spLocks noGrp="1"/>
          </p:cNvSpPr>
          <p:nvPr>
            <p:ph type="dt" sz="half" idx="10"/>
          </p:nvPr>
        </p:nvSpPr>
        <p:spPr/>
        <p:txBody>
          <a:bodyPr/>
          <a:lstStyle/>
          <a:p>
            <a:fld id="{9E6CE374-BA5A-4552-A697-12E020F1EC62}" type="datetimeFigureOut">
              <a:rPr lang="en-US" smtClean="0"/>
              <a:t>6/27/2019</a:t>
            </a:fld>
            <a:endParaRPr lang="en-US"/>
          </a:p>
        </p:txBody>
      </p:sp>
      <p:sp>
        <p:nvSpPr>
          <p:cNvPr id="5" name="Footer Placeholder 4">
            <a:extLst>
              <a:ext uri="{FF2B5EF4-FFF2-40B4-BE49-F238E27FC236}">
                <a16:creationId xmlns:a16="http://schemas.microsoft.com/office/drawing/2014/main" id="{A5457662-BAC8-4C0D-9E49-28F16AD12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CD231-CA83-436D-BE32-6CF1B69349BD}"/>
              </a:ext>
            </a:extLst>
          </p:cNvPr>
          <p:cNvSpPr>
            <a:spLocks noGrp="1"/>
          </p:cNvSpPr>
          <p:nvPr>
            <p:ph type="sldNum" sz="quarter" idx="12"/>
          </p:nvPr>
        </p:nvSpPr>
        <p:spPr/>
        <p:txBody>
          <a:bodyPr/>
          <a:lstStyle/>
          <a:p>
            <a:fld id="{634E2167-64F5-43DA-B2C4-E03DBA06F82F}" type="slidenum">
              <a:rPr lang="en-US" smtClean="0"/>
              <a:t>‹#›</a:t>
            </a:fld>
            <a:endParaRPr lang="en-US"/>
          </a:p>
        </p:txBody>
      </p:sp>
    </p:spTree>
    <p:extLst>
      <p:ext uri="{BB962C8B-B14F-4D97-AF65-F5344CB8AC3E}">
        <p14:creationId xmlns:p14="http://schemas.microsoft.com/office/powerpoint/2010/main" val="136365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DC33-802F-454F-967C-EB0E08F450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5BF8EC-D27F-43D9-BE42-63BAB688BB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BCE5E2-15D9-4786-AB24-9C4135C858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57E1F6-4688-4DCA-BA81-C1F1EBCB8297}"/>
              </a:ext>
            </a:extLst>
          </p:cNvPr>
          <p:cNvSpPr>
            <a:spLocks noGrp="1"/>
          </p:cNvSpPr>
          <p:nvPr>
            <p:ph type="dt" sz="half" idx="10"/>
          </p:nvPr>
        </p:nvSpPr>
        <p:spPr/>
        <p:txBody>
          <a:bodyPr/>
          <a:lstStyle/>
          <a:p>
            <a:fld id="{9E6CE374-BA5A-4552-A697-12E020F1EC62}" type="datetimeFigureOut">
              <a:rPr lang="en-US" smtClean="0"/>
              <a:t>6/27/2019</a:t>
            </a:fld>
            <a:endParaRPr lang="en-US"/>
          </a:p>
        </p:txBody>
      </p:sp>
      <p:sp>
        <p:nvSpPr>
          <p:cNvPr id="6" name="Footer Placeholder 5">
            <a:extLst>
              <a:ext uri="{FF2B5EF4-FFF2-40B4-BE49-F238E27FC236}">
                <a16:creationId xmlns:a16="http://schemas.microsoft.com/office/drawing/2014/main" id="{48AD2287-87B5-4A6B-84D6-D02FD6A371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A038B5-CA4C-4540-A1F1-8F096075B4F1}"/>
              </a:ext>
            </a:extLst>
          </p:cNvPr>
          <p:cNvSpPr>
            <a:spLocks noGrp="1"/>
          </p:cNvSpPr>
          <p:nvPr>
            <p:ph type="sldNum" sz="quarter" idx="12"/>
          </p:nvPr>
        </p:nvSpPr>
        <p:spPr/>
        <p:txBody>
          <a:bodyPr/>
          <a:lstStyle/>
          <a:p>
            <a:fld id="{634E2167-64F5-43DA-B2C4-E03DBA06F82F}" type="slidenum">
              <a:rPr lang="en-US" smtClean="0"/>
              <a:t>‹#›</a:t>
            </a:fld>
            <a:endParaRPr lang="en-US"/>
          </a:p>
        </p:txBody>
      </p:sp>
    </p:spTree>
    <p:extLst>
      <p:ext uri="{BB962C8B-B14F-4D97-AF65-F5344CB8AC3E}">
        <p14:creationId xmlns:p14="http://schemas.microsoft.com/office/powerpoint/2010/main" val="97232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7499C-AC60-4FC9-BD15-366BD9158A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2B6501-5315-480A-B101-4DA8C929B2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E9D518-7852-463B-B7FB-66D7ADCDC1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A91BD5-761E-4F80-8255-DFD0D898B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4DC35C-23F3-487F-9947-333A077DAD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930117-D803-453B-BC04-F98A246ECEE7}"/>
              </a:ext>
            </a:extLst>
          </p:cNvPr>
          <p:cNvSpPr>
            <a:spLocks noGrp="1"/>
          </p:cNvSpPr>
          <p:nvPr>
            <p:ph type="dt" sz="half" idx="10"/>
          </p:nvPr>
        </p:nvSpPr>
        <p:spPr/>
        <p:txBody>
          <a:bodyPr/>
          <a:lstStyle/>
          <a:p>
            <a:fld id="{9E6CE374-BA5A-4552-A697-12E020F1EC62}" type="datetimeFigureOut">
              <a:rPr lang="en-US" smtClean="0"/>
              <a:t>6/27/2019</a:t>
            </a:fld>
            <a:endParaRPr lang="en-US"/>
          </a:p>
        </p:txBody>
      </p:sp>
      <p:sp>
        <p:nvSpPr>
          <p:cNvPr id="8" name="Footer Placeholder 7">
            <a:extLst>
              <a:ext uri="{FF2B5EF4-FFF2-40B4-BE49-F238E27FC236}">
                <a16:creationId xmlns:a16="http://schemas.microsoft.com/office/drawing/2014/main" id="{ECD3E704-CD9F-4E2B-A6A7-BED111130E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8038E7-5FB7-49FF-A7F6-781027F015D4}"/>
              </a:ext>
            </a:extLst>
          </p:cNvPr>
          <p:cNvSpPr>
            <a:spLocks noGrp="1"/>
          </p:cNvSpPr>
          <p:nvPr>
            <p:ph type="sldNum" sz="quarter" idx="12"/>
          </p:nvPr>
        </p:nvSpPr>
        <p:spPr/>
        <p:txBody>
          <a:bodyPr/>
          <a:lstStyle/>
          <a:p>
            <a:fld id="{634E2167-64F5-43DA-B2C4-E03DBA06F82F}" type="slidenum">
              <a:rPr lang="en-US" smtClean="0"/>
              <a:t>‹#›</a:t>
            </a:fld>
            <a:endParaRPr lang="en-US"/>
          </a:p>
        </p:txBody>
      </p:sp>
    </p:spTree>
    <p:extLst>
      <p:ext uri="{BB962C8B-B14F-4D97-AF65-F5344CB8AC3E}">
        <p14:creationId xmlns:p14="http://schemas.microsoft.com/office/powerpoint/2010/main" val="4118575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4E70E-08F7-49D2-AE51-1CC013F546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55AC2B-C50B-4EEE-8190-095EA3983BED}"/>
              </a:ext>
            </a:extLst>
          </p:cNvPr>
          <p:cNvSpPr>
            <a:spLocks noGrp="1"/>
          </p:cNvSpPr>
          <p:nvPr>
            <p:ph type="dt" sz="half" idx="10"/>
          </p:nvPr>
        </p:nvSpPr>
        <p:spPr/>
        <p:txBody>
          <a:bodyPr/>
          <a:lstStyle/>
          <a:p>
            <a:fld id="{9E6CE374-BA5A-4552-A697-12E020F1EC62}" type="datetimeFigureOut">
              <a:rPr lang="en-US" smtClean="0"/>
              <a:t>6/27/2019</a:t>
            </a:fld>
            <a:endParaRPr lang="en-US"/>
          </a:p>
        </p:txBody>
      </p:sp>
      <p:sp>
        <p:nvSpPr>
          <p:cNvPr id="4" name="Footer Placeholder 3">
            <a:extLst>
              <a:ext uri="{FF2B5EF4-FFF2-40B4-BE49-F238E27FC236}">
                <a16:creationId xmlns:a16="http://schemas.microsoft.com/office/drawing/2014/main" id="{725D4272-811D-47FA-93D8-9ACCBAAACA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F35E5E-F07A-4AE7-8B3F-33346B15DD57}"/>
              </a:ext>
            </a:extLst>
          </p:cNvPr>
          <p:cNvSpPr>
            <a:spLocks noGrp="1"/>
          </p:cNvSpPr>
          <p:nvPr>
            <p:ph type="sldNum" sz="quarter" idx="12"/>
          </p:nvPr>
        </p:nvSpPr>
        <p:spPr/>
        <p:txBody>
          <a:bodyPr/>
          <a:lstStyle/>
          <a:p>
            <a:fld id="{634E2167-64F5-43DA-B2C4-E03DBA06F82F}" type="slidenum">
              <a:rPr lang="en-US" smtClean="0"/>
              <a:t>‹#›</a:t>
            </a:fld>
            <a:endParaRPr lang="en-US"/>
          </a:p>
        </p:txBody>
      </p:sp>
    </p:spTree>
    <p:extLst>
      <p:ext uri="{BB962C8B-B14F-4D97-AF65-F5344CB8AC3E}">
        <p14:creationId xmlns:p14="http://schemas.microsoft.com/office/powerpoint/2010/main" val="611442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F87CD-E969-4BC3-80E9-CEDA81815882}"/>
              </a:ext>
            </a:extLst>
          </p:cNvPr>
          <p:cNvSpPr>
            <a:spLocks noGrp="1"/>
          </p:cNvSpPr>
          <p:nvPr>
            <p:ph type="dt" sz="half" idx="10"/>
          </p:nvPr>
        </p:nvSpPr>
        <p:spPr/>
        <p:txBody>
          <a:bodyPr/>
          <a:lstStyle/>
          <a:p>
            <a:fld id="{9E6CE374-BA5A-4552-A697-12E020F1EC62}" type="datetimeFigureOut">
              <a:rPr lang="en-US" smtClean="0"/>
              <a:t>6/27/2019</a:t>
            </a:fld>
            <a:endParaRPr lang="en-US"/>
          </a:p>
        </p:txBody>
      </p:sp>
      <p:sp>
        <p:nvSpPr>
          <p:cNvPr id="3" name="Footer Placeholder 2">
            <a:extLst>
              <a:ext uri="{FF2B5EF4-FFF2-40B4-BE49-F238E27FC236}">
                <a16:creationId xmlns:a16="http://schemas.microsoft.com/office/drawing/2014/main" id="{72654FCF-897D-4970-B329-EEB29C82B6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9F2A25-D958-47C8-9D00-570EB33BAC58}"/>
              </a:ext>
            </a:extLst>
          </p:cNvPr>
          <p:cNvSpPr>
            <a:spLocks noGrp="1"/>
          </p:cNvSpPr>
          <p:nvPr>
            <p:ph type="sldNum" sz="quarter" idx="12"/>
          </p:nvPr>
        </p:nvSpPr>
        <p:spPr/>
        <p:txBody>
          <a:bodyPr/>
          <a:lstStyle/>
          <a:p>
            <a:fld id="{634E2167-64F5-43DA-B2C4-E03DBA06F82F}" type="slidenum">
              <a:rPr lang="en-US" smtClean="0"/>
              <a:t>‹#›</a:t>
            </a:fld>
            <a:endParaRPr lang="en-US"/>
          </a:p>
        </p:txBody>
      </p:sp>
    </p:spTree>
    <p:extLst>
      <p:ext uri="{BB962C8B-B14F-4D97-AF65-F5344CB8AC3E}">
        <p14:creationId xmlns:p14="http://schemas.microsoft.com/office/powerpoint/2010/main" val="2090743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E9149-CF12-4DE8-B73D-F0262E5222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AB0FB7-2D3E-4C6E-8419-1EAA7FD914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E9D964-29E3-4353-97B2-94690EE722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1F2A82-38F2-42A9-BE02-BA991DFD0EDE}"/>
              </a:ext>
            </a:extLst>
          </p:cNvPr>
          <p:cNvSpPr>
            <a:spLocks noGrp="1"/>
          </p:cNvSpPr>
          <p:nvPr>
            <p:ph type="dt" sz="half" idx="10"/>
          </p:nvPr>
        </p:nvSpPr>
        <p:spPr/>
        <p:txBody>
          <a:bodyPr/>
          <a:lstStyle/>
          <a:p>
            <a:fld id="{9E6CE374-BA5A-4552-A697-12E020F1EC62}" type="datetimeFigureOut">
              <a:rPr lang="en-US" smtClean="0"/>
              <a:t>6/27/2019</a:t>
            </a:fld>
            <a:endParaRPr lang="en-US"/>
          </a:p>
        </p:txBody>
      </p:sp>
      <p:sp>
        <p:nvSpPr>
          <p:cNvPr id="6" name="Footer Placeholder 5">
            <a:extLst>
              <a:ext uri="{FF2B5EF4-FFF2-40B4-BE49-F238E27FC236}">
                <a16:creationId xmlns:a16="http://schemas.microsoft.com/office/drawing/2014/main" id="{3CF065BE-402E-4DD7-B0B5-5F1C6D5280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3FF2A-3FFD-4134-8B34-F232C28C6A76}"/>
              </a:ext>
            </a:extLst>
          </p:cNvPr>
          <p:cNvSpPr>
            <a:spLocks noGrp="1"/>
          </p:cNvSpPr>
          <p:nvPr>
            <p:ph type="sldNum" sz="quarter" idx="12"/>
          </p:nvPr>
        </p:nvSpPr>
        <p:spPr/>
        <p:txBody>
          <a:bodyPr/>
          <a:lstStyle/>
          <a:p>
            <a:fld id="{634E2167-64F5-43DA-B2C4-E03DBA06F82F}" type="slidenum">
              <a:rPr lang="en-US" smtClean="0"/>
              <a:t>‹#›</a:t>
            </a:fld>
            <a:endParaRPr lang="en-US"/>
          </a:p>
        </p:txBody>
      </p:sp>
    </p:spTree>
    <p:extLst>
      <p:ext uri="{BB962C8B-B14F-4D97-AF65-F5344CB8AC3E}">
        <p14:creationId xmlns:p14="http://schemas.microsoft.com/office/powerpoint/2010/main" val="1448756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88C5D-A359-4B3C-91C5-340DA6FB6B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1B8AD4-A306-4891-8AED-81B7906698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97533F-1D44-4115-969D-8CF2C98267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CFE29B-D800-4068-A511-3F48BB52EC5F}"/>
              </a:ext>
            </a:extLst>
          </p:cNvPr>
          <p:cNvSpPr>
            <a:spLocks noGrp="1"/>
          </p:cNvSpPr>
          <p:nvPr>
            <p:ph type="dt" sz="half" idx="10"/>
          </p:nvPr>
        </p:nvSpPr>
        <p:spPr/>
        <p:txBody>
          <a:bodyPr/>
          <a:lstStyle/>
          <a:p>
            <a:fld id="{9E6CE374-BA5A-4552-A697-12E020F1EC62}" type="datetimeFigureOut">
              <a:rPr lang="en-US" smtClean="0"/>
              <a:t>6/27/2019</a:t>
            </a:fld>
            <a:endParaRPr lang="en-US"/>
          </a:p>
        </p:txBody>
      </p:sp>
      <p:sp>
        <p:nvSpPr>
          <p:cNvPr id="6" name="Footer Placeholder 5">
            <a:extLst>
              <a:ext uri="{FF2B5EF4-FFF2-40B4-BE49-F238E27FC236}">
                <a16:creationId xmlns:a16="http://schemas.microsoft.com/office/drawing/2014/main" id="{93864549-6E6D-4B4A-BE58-BE1B010567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76A8E3-C165-40C5-8791-8BB725863546}"/>
              </a:ext>
            </a:extLst>
          </p:cNvPr>
          <p:cNvSpPr>
            <a:spLocks noGrp="1"/>
          </p:cNvSpPr>
          <p:nvPr>
            <p:ph type="sldNum" sz="quarter" idx="12"/>
          </p:nvPr>
        </p:nvSpPr>
        <p:spPr/>
        <p:txBody>
          <a:bodyPr/>
          <a:lstStyle/>
          <a:p>
            <a:fld id="{634E2167-64F5-43DA-B2C4-E03DBA06F82F}" type="slidenum">
              <a:rPr lang="en-US" smtClean="0"/>
              <a:t>‹#›</a:t>
            </a:fld>
            <a:endParaRPr lang="en-US"/>
          </a:p>
        </p:txBody>
      </p:sp>
    </p:spTree>
    <p:extLst>
      <p:ext uri="{BB962C8B-B14F-4D97-AF65-F5344CB8AC3E}">
        <p14:creationId xmlns:p14="http://schemas.microsoft.com/office/powerpoint/2010/main" val="2505748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1D71C1-7AEB-462F-B975-16689CF1B5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44DCD9-82CF-4578-A79C-E5BA89C247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A8294-4D12-4116-AC58-FDFBA8CFB8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6CE374-BA5A-4552-A697-12E020F1EC62}" type="datetimeFigureOut">
              <a:rPr lang="en-US" smtClean="0"/>
              <a:t>6/27/2019</a:t>
            </a:fld>
            <a:endParaRPr lang="en-US"/>
          </a:p>
        </p:txBody>
      </p:sp>
      <p:sp>
        <p:nvSpPr>
          <p:cNvPr id="5" name="Footer Placeholder 4">
            <a:extLst>
              <a:ext uri="{FF2B5EF4-FFF2-40B4-BE49-F238E27FC236}">
                <a16:creationId xmlns:a16="http://schemas.microsoft.com/office/drawing/2014/main" id="{51C8D8AD-B785-475B-BF74-95917729D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0AC653-83B4-4092-97F2-FF7BDC6872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E2167-64F5-43DA-B2C4-E03DBA06F82F}" type="slidenum">
              <a:rPr lang="en-US" smtClean="0"/>
              <a:t>‹#›</a:t>
            </a:fld>
            <a:endParaRPr lang="en-US"/>
          </a:p>
        </p:txBody>
      </p:sp>
    </p:spTree>
    <p:extLst>
      <p:ext uri="{BB962C8B-B14F-4D97-AF65-F5344CB8AC3E}">
        <p14:creationId xmlns:p14="http://schemas.microsoft.com/office/powerpoint/2010/main" val="150192007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scappellazzi@soilhealthinstitute.org"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gif"/><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A5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2B09B3-D767-40A7-994C-0F89C2DFFE41}"/>
              </a:ext>
            </a:extLst>
          </p:cNvPr>
          <p:cNvSpPr>
            <a:spLocks noGrp="1"/>
          </p:cNvSpPr>
          <p:nvPr>
            <p:ph type="ctrTitle"/>
          </p:nvPr>
        </p:nvSpPr>
        <p:spPr>
          <a:xfrm>
            <a:off x="524256" y="4767072"/>
            <a:ext cx="6594189" cy="1625210"/>
          </a:xfrm>
        </p:spPr>
        <p:txBody>
          <a:bodyPr vert="horz" lIns="91440" tIns="45720" rIns="91440" bIns="45720" rtlCol="0" anchor="ctr">
            <a:noAutofit/>
          </a:bodyPr>
          <a:lstStyle/>
          <a:p>
            <a:pPr algn="r"/>
            <a:r>
              <a:rPr lang="en-US" dirty="0">
                <a:solidFill>
                  <a:srgbClr val="FFFFFF"/>
                </a:solidFill>
              </a:rPr>
              <a:t>Soil Health and Grazing</a:t>
            </a:r>
          </a:p>
        </p:txBody>
      </p:sp>
      <p:pic>
        <p:nvPicPr>
          <p:cNvPr id="8" name="Picture 4" descr="Image result for cows in pasture">
            <a:extLst>
              <a:ext uri="{FF2B5EF4-FFF2-40B4-BE49-F238E27FC236}">
                <a16:creationId xmlns:a16="http://schemas.microsoft.com/office/drawing/2014/main" id="{857AE701-EF32-4F91-A441-2F06915243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80" r="2" b="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6C447DFF-CF92-47A3-8E18-BA977497797B}"/>
              </a:ext>
            </a:extLst>
          </p:cNvPr>
          <p:cNvSpPr>
            <a:spLocks noGrp="1"/>
          </p:cNvSpPr>
          <p:nvPr>
            <p:ph type="subTitle" idx="1"/>
          </p:nvPr>
        </p:nvSpPr>
        <p:spPr>
          <a:xfrm>
            <a:off x="7759700" y="917725"/>
            <a:ext cx="3908044" cy="4852362"/>
          </a:xfrm>
        </p:spPr>
        <p:txBody>
          <a:bodyPr vert="horz" lIns="91440" tIns="45720" rIns="91440" bIns="45720" rtlCol="0" anchor="ctr">
            <a:normAutofit/>
          </a:bodyPr>
          <a:lstStyle/>
          <a:p>
            <a:pPr algn="l"/>
            <a:r>
              <a:rPr lang="en-US" sz="2800" dirty="0">
                <a:solidFill>
                  <a:srgbClr val="FFFFFF"/>
                </a:solidFill>
              </a:rPr>
              <a:t>Shannon Cappellazzi PhD</a:t>
            </a:r>
          </a:p>
          <a:p>
            <a:pPr algn="l"/>
            <a:r>
              <a:rPr lang="en-US" sz="2800" dirty="0">
                <a:solidFill>
                  <a:srgbClr val="FFFFFF"/>
                </a:solidFill>
              </a:rPr>
              <a:t>Soil Health Institute</a:t>
            </a:r>
          </a:p>
          <a:p>
            <a:pPr algn="l"/>
            <a:r>
              <a:rPr lang="en-US" sz="2800" dirty="0">
                <a:solidFill>
                  <a:srgbClr val="FFFFFF"/>
                </a:solidFill>
              </a:rPr>
              <a:t>Courtesy Faculty OSU</a:t>
            </a:r>
          </a:p>
          <a:p>
            <a:pPr algn="l"/>
            <a:r>
              <a:rPr lang="en-US" sz="2800" dirty="0">
                <a:solidFill>
                  <a:srgbClr val="FFFFFF"/>
                </a:solidFill>
              </a:rPr>
              <a:t>June 27, 2019</a:t>
            </a:r>
          </a:p>
        </p:txBody>
      </p:sp>
    </p:spTree>
    <p:extLst>
      <p:ext uri="{BB962C8B-B14F-4D97-AF65-F5344CB8AC3E}">
        <p14:creationId xmlns:p14="http://schemas.microsoft.com/office/powerpoint/2010/main" val="4035717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0" y="484632"/>
            <a:ext cx="5299586" cy="1609344"/>
          </a:xfrm>
          <a:ln>
            <a:noFill/>
          </a:ln>
        </p:spPr>
        <p:txBody>
          <a:bodyPr>
            <a:normAutofit/>
          </a:bodyPr>
          <a:lstStyle/>
          <a:p>
            <a:r>
              <a:rPr lang="en-US" sz="4000" b="1"/>
              <a:t>Medium for Plant Growth</a:t>
            </a:r>
          </a:p>
        </p:txBody>
      </p:sp>
      <p:pic>
        <p:nvPicPr>
          <p:cNvPr id="7172" name="Picture 4" descr="Image result for really tall corn"/>
          <p:cNvPicPr>
            <a:picLocks noChangeAspect="1" noChangeArrowheads="1"/>
          </p:cNvPicPr>
          <p:nvPr/>
        </p:nvPicPr>
        <p:blipFill rotWithShape="1">
          <a:blip r:embed="rId3">
            <a:extLst>
              <a:ext uri="{28A0092B-C50C-407E-A947-70E740481C1C}">
                <a14:useLocalDpi xmlns:a14="http://schemas.microsoft.com/office/drawing/2010/main" val="0"/>
              </a:ext>
            </a:extLst>
          </a:blip>
          <a:srcRect l="9878" r="16285" b="4"/>
          <a:stretch/>
        </p:blipFill>
        <p:spPr bwMode="auto">
          <a:xfrm>
            <a:off x="20" y="10"/>
            <a:ext cx="2917436" cy="34077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Image result for soil roots"/>
          <p:cNvPicPr>
            <a:picLocks noChangeAspect="1" noChangeArrowheads="1"/>
          </p:cNvPicPr>
          <p:nvPr/>
        </p:nvPicPr>
        <p:blipFill rotWithShape="1">
          <a:blip r:embed="rId4">
            <a:extLst>
              <a:ext uri="{28A0092B-C50C-407E-A947-70E740481C1C}">
                <a14:useLocalDpi xmlns:a14="http://schemas.microsoft.com/office/drawing/2010/main" val="0"/>
              </a:ext>
            </a:extLst>
          </a:blip>
          <a:srcRect l="24936" r="18131" b="-1"/>
          <a:stretch/>
        </p:blipFill>
        <p:spPr bwMode="auto">
          <a:xfrm>
            <a:off x="3008896" y="-2655"/>
            <a:ext cx="2917457" cy="3407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8" descr="Image result for soil roots"/>
          <p:cNvPicPr>
            <a:picLocks noChangeAspect="1" noChangeArrowheads="1"/>
          </p:cNvPicPr>
          <p:nvPr/>
        </p:nvPicPr>
        <p:blipFill rotWithShape="1">
          <a:blip r:embed="rId5">
            <a:extLst>
              <a:ext uri="{28A0092B-C50C-407E-A947-70E740481C1C}">
                <a14:useLocalDpi xmlns:a14="http://schemas.microsoft.com/office/drawing/2010/main" val="0"/>
              </a:ext>
            </a:extLst>
          </a:blip>
          <a:srcRect l="28966" r="8047" b="-1"/>
          <a:stretch/>
        </p:blipFill>
        <p:spPr bwMode="auto">
          <a:xfrm>
            <a:off x="20" y="3494314"/>
            <a:ext cx="5926333" cy="336368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400800" y="2121408"/>
            <a:ext cx="5118756" cy="4050792"/>
          </a:xfrm>
        </p:spPr>
        <p:txBody>
          <a:bodyPr>
            <a:normAutofit fontScale="92500" lnSpcReduction="10000"/>
          </a:bodyPr>
          <a:lstStyle/>
          <a:p>
            <a:r>
              <a:rPr lang="en-US" sz="3000" dirty="0"/>
              <a:t>Provides Nutrients</a:t>
            </a:r>
          </a:p>
          <a:p>
            <a:pPr lvl="1"/>
            <a:r>
              <a:rPr lang="en-US" sz="3000" dirty="0"/>
              <a:t>Stores and cycles</a:t>
            </a:r>
          </a:p>
          <a:p>
            <a:r>
              <a:rPr lang="en-US" sz="3000" dirty="0"/>
              <a:t>Provides Water</a:t>
            </a:r>
          </a:p>
          <a:p>
            <a:pPr lvl="1"/>
            <a:r>
              <a:rPr lang="en-US" sz="3000" dirty="0"/>
              <a:t>Infiltrate, filter, store, and deliver water</a:t>
            </a:r>
          </a:p>
          <a:p>
            <a:r>
              <a:rPr lang="en-US" sz="3000" dirty="0"/>
              <a:t>Creates Structure</a:t>
            </a:r>
          </a:p>
          <a:p>
            <a:pPr lvl="1"/>
            <a:r>
              <a:rPr lang="en-US" sz="3000" dirty="0"/>
              <a:t>Root anchor</a:t>
            </a:r>
          </a:p>
          <a:p>
            <a:r>
              <a:rPr lang="en-US" sz="3000" dirty="0"/>
              <a:t>All other functions influence plant growth</a:t>
            </a:r>
          </a:p>
        </p:txBody>
      </p:sp>
    </p:spTree>
    <p:extLst>
      <p:ext uri="{BB962C8B-B14F-4D97-AF65-F5344CB8AC3E}">
        <p14:creationId xmlns:p14="http://schemas.microsoft.com/office/powerpoint/2010/main" val="28461441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Freeform 37">
            <a:extLst>
              <a:ext uri="{FF2B5EF4-FFF2-40B4-BE49-F238E27FC236}">
                <a16:creationId xmlns:a16="http://schemas.microsoft.com/office/drawing/2014/main" id="{7E6CA27E-BEE7-49F6-9FBE-99A7492AE1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8" name="Picture 6" descr="Image result for microbe eating cells soil">
            <a:extLst>
              <a:ext uri="{FF2B5EF4-FFF2-40B4-BE49-F238E27FC236}">
                <a16:creationId xmlns:a16="http://schemas.microsoft.com/office/drawing/2014/main" id="{F62E1DDD-8C03-4045-9FA2-83F1583E3EB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221" r="2" b="11997"/>
          <a:stretch/>
        </p:blipFill>
        <p:spPr bwMode="auto">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3F1A5E-78BF-4B92-B2A6-1690E59E401F}"/>
              </a:ext>
            </a:extLst>
          </p:cNvPr>
          <p:cNvSpPr>
            <a:spLocks noGrp="1"/>
          </p:cNvSpPr>
          <p:nvPr>
            <p:ph type="title"/>
          </p:nvPr>
        </p:nvSpPr>
        <p:spPr>
          <a:xfrm>
            <a:off x="838200" y="365125"/>
            <a:ext cx="10515600" cy="1325563"/>
          </a:xfrm>
        </p:spPr>
        <p:txBody>
          <a:bodyPr>
            <a:normAutofit/>
          </a:bodyPr>
          <a:lstStyle/>
          <a:p>
            <a:r>
              <a:rPr lang="en-US" sz="5400" b="1" dirty="0">
                <a:latin typeface="+mn-lt"/>
              </a:rPr>
              <a:t>Feed your microbial herd</a:t>
            </a:r>
          </a:p>
        </p:txBody>
      </p:sp>
      <p:pic>
        <p:nvPicPr>
          <p:cNvPr id="3074" name="Picture 2" descr="Image result for microbe eating cells">
            <a:extLst>
              <a:ext uri="{FF2B5EF4-FFF2-40B4-BE49-F238E27FC236}">
                <a16:creationId xmlns:a16="http://schemas.microsoft.com/office/drawing/2014/main" id="{1979AB87-9931-4363-9776-A901F16BA5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468" b="5534"/>
          <a:stretch/>
        </p:blipFill>
        <p:spPr bwMode="auto">
          <a:xfrm>
            <a:off x="4791075" y="4357117"/>
            <a:ext cx="4570758" cy="2500884"/>
          </a:xfrm>
          <a:custGeom>
            <a:avLst/>
            <a:gdLst>
              <a:gd name="connsiteX0" fmla="*/ 1717230 w 4570758"/>
              <a:gd name="connsiteY0" fmla="*/ 0 h 2500884"/>
              <a:gd name="connsiteX1" fmla="*/ 4570758 w 4570758"/>
              <a:gd name="connsiteY1" fmla="*/ 0 h 2500884"/>
              <a:gd name="connsiteX2" fmla="*/ 3411951 w 4570758"/>
              <a:gd name="connsiteY2" fmla="*/ 2500884 h 2500884"/>
              <a:gd name="connsiteX3" fmla="*/ 3405728 w 4570758"/>
              <a:gd name="connsiteY3" fmla="*/ 2500884 h 2500884"/>
              <a:gd name="connsiteX4" fmla="*/ 2215937 w 4570758"/>
              <a:gd name="connsiteY4" fmla="*/ 2500884 h 2500884"/>
              <a:gd name="connsiteX5" fmla="*/ 565892 w 4570758"/>
              <a:gd name="connsiteY5" fmla="*/ 2500884 h 2500884"/>
              <a:gd name="connsiteX6" fmla="*/ 0 w 4570758"/>
              <a:gd name="connsiteY6" fmla="*/ 2500884 h 2500884"/>
              <a:gd name="connsiteX7" fmla="*/ 0 w 4570758"/>
              <a:gd name="connsiteY7" fmla="*/ 2500883 h 2500884"/>
              <a:gd name="connsiteX8" fmla="*/ 552186 w 4570758"/>
              <a:gd name="connsiteY8" fmla="*/ 2500883 h 2500884"/>
              <a:gd name="connsiteX9" fmla="*/ 558423 w 4570758"/>
              <a:gd name="connsiteY9"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0758" h="2500884">
                <a:moveTo>
                  <a:pt x="1717230" y="0"/>
                </a:moveTo>
                <a:lnTo>
                  <a:pt x="4570758" y="0"/>
                </a:lnTo>
                <a:lnTo>
                  <a:pt x="3411951" y="2500884"/>
                </a:lnTo>
                <a:lnTo>
                  <a:pt x="3405728" y="2500884"/>
                </a:lnTo>
                <a:lnTo>
                  <a:pt x="2215937" y="2500884"/>
                </a:lnTo>
                <a:lnTo>
                  <a:pt x="565892"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40C3117-7E79-4F84-97EB-6021FB8B954B}"/>
              </a:ext>
            </a:extLst>
          </p:cNvPr>
          <p:cNvSpPr>
            <a:spLocks noGrp="1"/>
          </p:cNvSpPr>
          <p:nvPr>
            <p:ph idx="1"/>
          </p:nvPr>
        </p:nvSpPr>
        <p:spPr>
          <a:xfrm>
            <a:off x="838200" y="2015406"/>
            <a:ext cx="6510867" cy="4065986"/>
          </a:xfrm>
        </p:spPr>
        <p:txBody>
          <a:bodyPr anchor="t">
            <a:noAutofit/>
          </a:bodyPr>
          <a:lstStyle/>
          <a:p>
            <a:r>
              <a:rPr lang="en-US" dirty="0">
                <a:solidFill>
                  <a:srgbClr val="FFFFFF"/>
                </a:solidFill>
              </a:rPr>
              <a:t>Most soil bacterial are heterotrophs</a:t>
            </a:r>
          </a:p>
          <a:p>
            <a:r>
              <a:rPr lang="en-US" b="1" dirty="0">
                <a:solidFill>
                  <a:srgbClr val="FFFFFF"/>
                </a:solidFill>
              </a:rPr>
              <a:t>Carbon is food and energy</a:t>
            </a:r>
          </a:p>
          <a:p>
            <a:r>
              <a:rPr lang="en-US" dirty="0">
                <a:solidFill>
                  <a:srgbClr val="FFFFFF"/>
                </a:solidFill>
              </a:rPr>
              <a:t>When they have food they:</a:t>
            </a:r>
          </a:p>
          <a:p>
            <a:pPr lvl="1"/>
            <a:r>
              <a:rPr lang="en-US" sz="2800" dirty="0">
                <a:solidFill>
                  <a:srgbClr val="FFFFFF"/>
                </a:solidFill>
              </a:rPr>
              <a:t>Build strong structures</a:t>
            </a:r>
          </a:p>
          <a:p>
            <a:pPr lvl="1"/>
            <a:r>
              <a:rPr lang="en-US" sz="2800" dirty="0">
                <a:solidFill>
                  <a:srgbClr val="FFFFFF"/>
                </a:solidFill>
              </a:rPr>
              <a:t>Filter contaminants</a:t>
            </a:r>
          </a:p>
          <a:p>
            <a:pPr lvl="1"/>
            <a:r>
              <a:rPr lang="en-US" sz="2800" dirty="0">
                <a:solidFill>
                  <a:srgbClr val="FFFFFF"/>
                </a:solidFill>
              </a:rPr>
              <a:t>Store water</a:t>
            </a:r>
          </a:p>
          <a:p>
            <a:pPr lvl="1"/>
            <a:r>
              <a:rPr lang="en-US" sz="2800" dirty="0">
                <a:solidFill>
                  <a:srgbClr val="FFFFFF"/>
                </a:solidFill>
              </a:rPr>
              <a:t>Fight pests</a:t>
            </a:r>
          </a:p>
          <a:p>
            <a:pPr lvl="1"/>
            <a:r>
              <a:rPr lang="en-US" sz="2800" dirty="0">
                <a:solidFill>
                  <a:srgbClr val="FFFFFF"/>
                </a:solidFill>
              </a:rPr>
              <a:t>Communicate</a:t>
            </a:r>
          </a:p>
          <a:p>
            <a:pPr lvl="1"/>
            <a:r>
              <a:rPr lang="en-US" sz="2800" dirty="0">
                <a:solidFill>
                  <a:srgbClr val="FFFFFF"/>
                </a:solidFill>
              </a:rPr>
              <a:t>Reproduce</a:t>
            </a:r>
          </a:p>
        </p:txBody>
      </p:sp>
      <p:pic>
        <p:nvPicPr>
          <p:cNvPr id="3080" name="Picture 8" descr="Image result for microbe eating cells soil">
            <a:extLst>
              <a:ext uri="{FF2B5EF4-FFF2-40B4-BE49-F238E27FC236}">
                <a16:creationId xmlns:a16="http://schemas.microsoft.com/office/drawing/2014/main" id="{0715CE28-FF74-4B70-A07A-A5C8E0D8BC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765" r="2" b="21859"/>
          <a:stretch/>
        </p:blipFill>
        <p:spPr bwMode="auto">
          <a:xfrm>
            <a:off x="7823674" y="4357117"/>
            <a:ext cx="4368327" cy="2500884"/>
          </a:xfrm>
          <a:custGeom>
            <a:avLst/>
            <a:gdLst>
              <a:gd name="connsiteX0" fmla="*/ 1717230 w 4368327"/>
              <a:gd name="connsiteY0" fmla="*/ 0 h 2500884"/>
              <a:gd name="connsiteX1" fmla="*/ 4368327 w 4368327"/>
              <a:gd name="connsiteY1" fmla="*/ 0 h 2500884"/>
              <a:gd name="connsiteX2" fmla="*/ 4368327 w 4368327"/>
              <a:gd name="connsiteY2" fmla="*/ 2500884 h 2500884"/>
              <a:gd name="connsiteX3" fmla="*/ 0 w 4368327"/>
              <a:gd name="connsiteY3" fmla="*/ 2500884 h 2500884"/>
              <a:gd name="connsiteX4" fmla="*/ 0 w 4368327"/>
              <a:gd name="connsiteY4" fmla="*/ 2500883 h 2500884"/>
              <a:gd name="connsiteX5" fmla="*/ 552186 w 4368327"/>
              <a:gd name="connsiteY5" fmla="*/ 2500883 h 2500884"/>
              <a:gd name="connsiteX6" fmla="*/ 558423 w 4368327"/>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327" h="2500884">
                <a:moveTo>
                  <a:pt x="1717230" y="0"/>
                </a:moveTo>
                <a:lnTo>
                  <a:pt x="4368327" y="0"/>
                </a:lnTo>
                <a:lnTo>
                  <a:pt x="4368327"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20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C20283-73E0-40EC-8AD8-057F581F64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D247076-EDDB-4B2D-8E00-4D2278548EDC}"/>
              </a:ext>
            </a:extLst>
          </p:cNvPr>
          <p:cNvSpPr>
            <a:spLocks noGrp="1"/>
          </p:cNvSpPr>
          <p:nvPr>
            <p:ph type="title"/>
          </p:nvPr>
        </p:nvSpPr>
        <p:spPr>
          <a:xfrm>
            <a:off x="4384039" y="365125"/>
            <a:ext cx="7164493" cy="1325563"/>
          </a:xfrm>
        </p:spPr>
        <p:txBody>
          <a:bodyPr>
            <a:normAutofit/>
          </a:bodyPr>
          <a:lstStyle/>
          <a:p>
            <a:r>
              <a:rPr lang="en-US" b="1" dirty="0"/>
              <a:t>Protect the habitat structure</a:t>
            </a:r>
            <a:endParaRPr lang="en-US" dirty="0"/>
          </a:p>
        </p:txBody>
      </p:sp>
      <p:pic>
        <p:nvPicPr>
          <p:cNvPr id="5" name="Picture 4" descr="A picture containing water, ground, green, outdoor&#10;&#10;Description automatically generated">
            <a:extLst>
              <a:ext uri="{FF2B5EF4-FFF2-40B4-BE49-F238E27FC236}">
                <a16:creationId xmlns:a16="http://schemas.microsoft.com/office/drawing/2014/main" id="{60AD4D1D-7382-45BD-B349-7EED87727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25" y="255488"/>
            <a:ext cx="3570200" cy="6347024"/>
          </a:xfrm>
          <a:prstGeom prst="rect">
            <a:avLst/>
          </a:prstGeom>
        </p:spPr>
      </p:pic>
      <p:sp>
        <p:nvSpPr>
          <p:cNvPr id="3" name="Content Placeholder 2">
            <a:extLst>
              <a:ext uri="{FF2B5EF4-FFF2-40B4-BE49-F238E27FC236}">
                <a16:creationId xmlns:a16="http://schemas.microsoft.com/office/drawing/2014/main" id="{78ADD35F-8D21-45F2-89EE-AC2CDB640E5C}"/>
              </a:ext>
            </a:extLst>
          </p:cNvPr>
          <p:cNvSpPr>
            <a:spLocks noGrp="1"/>
          </p:cNvSpPr>
          <p:nvPr>
            <p:ph idx="1"/>
          </p:nvPr>
        </p:nvSpPr>
        <p:spPr>
          <a:xfrm>
            <a:off x="4387515" y="2022601"/>
            <a:ext cx="7161017" cy="4154361"/>
          </a:xfrm>
        </p:spPr>
        <p:txBody>
          <a:bodyPr>
            <a:normAutofit/>
          </a:bodyPr>
          <a:lstStyle/>
          <a:p>
            <a:r>
              <a:rPr lang="en-US" sz="3200" dirty="0"/>
              <a:t>Microbes live PORE SPACE</a:t>
            </a:r>
          </a:p>
          <a:p>
            <a:r>
              <a:rPr lang="en-US" sz="3200" dirty="0"/>
              <a:t>Microbes are anchored to surface and holding particles together</a:t>
            </a:r>
          </a:p>
          <a:p>
            <a:r>
              <a:rPr lang="en-US" sz="3200" dirty="0"/>
              <a:t>Aggregate stability is impacted by inherent texture and organisms</a:t>
            </a:r>
          </a:p>
          <a:p>
            <a:r>
              <a:rPr lang="en-US" sz="3200" dirty="0"/>
              <a:t>Stronger the aggregate stability the less likely the microbial habitat will be disturbed</a:t>
            </a:r>
          </a:p>
          <a:p>
            <a:endParaRPr lang="en-US" sz="3200" dirty="0"/>
          </a:p>
        </p:txBody>
      </p:sp>
    </p:spTree>
    <p:extLst>
      <p:ext uri="{BB962C8B-B14F-4D97-AF65-F5344CB8AC3E}">
        <p14:creationId xmlns:p14="http://schemas.microsoft.com/office/powerpoint/2010/main" val="1916430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B9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Image result for available water capacity relationship to organic mat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6" r="1" b="3395"/>
          <a:stretch/>
        </p:blipFill>
        <p:spPr bwMode="auto">
          <a:xfrm>
            <a:off x="327547" y="142875"/>
            <a:ext cx="7058306" cy="44291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62CB95C-E933-499B-9A0B-0B0844813578}"/>
              </a:ext>
            </a:extLst>
          </p:cNvPr>
          <p:cNvSpPr/>
          <p:nvPr/>
        </p:nvSpPr>
        <p:spPr>
          <a:xfrm>
            <a:off x="127491" y="142874"/>
            <a:ext cx="1199864" cy="6393391"/>
          </a:xfrm>
          <a:prstGeom prst="rect">
            <a:avLst/>
          </a:prstGeom>
          <a:solidFill>
            <a:srgbClr val="7B9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7740577" y="917725"/>
            <a:ext cx="4123876" cy="4852362"/>
          </a:xfrm>
        </p:spPr>
        <p:txBody>
          <a:bodyPr anchor="ctr">
            <a:noAutofit/>
          </a:bodyPr>
          <a:lstStyle/>
          <a:p>
            <a:r>
              <a:rPr lang="en-US" dirty="0">
                <a:solidFill>
                  <a:srgbClr val="FFFFFF"/>
                </a:solidFill>
              </a:rPr>
              <a:t>OM holds water</a:t>
            </a:r>
          </a:p>
          <a:p>
            <a:r>
              <a:rPr lang="en-US" dirty="0">
                <a:solidFill>
                  <a:srgbClr val="FFFFFF"/>
                </a:solidFill>
              </a:rPr>
              <a:t>ESP  holds 500x water</a:t>
            </a:r>
          </a:p>
          <a:p>
            <a:r>
              <a:rPr lang="en-US" dirty="0">
                <a:solidFill>
                  <a:srgbClr val="FFFFFF"/>
                </a:solidFill>
              </a:rPr>
              <a:t>Stable aggregates create a variety of pore sizes, allowing for:</a:t>
            </a:r>
          </a:p>
          <a:p>
            <a:pPr lvl="1"/>
            <a:r>
              <a:rPr lang="en-US" sz="2800" dirty="0">
                <a:solidFill>
                  <a:srgbClr val="FFFFFF"/>
                </a:solidFill>
              </a:rPr>
              <a:t>Increased infiltration</a:t>
            </a:r>
          </a:p>
          <a:p>
            <a:pPr lvl="1"/>
            <a:r>
              <a:rPr lang="en-US" sz="2800" dirty="0">
                <a:solidFill>
                  <a:srgbClr val="FFFFFF"/>
                </a:solidFill>
              </a:rPr>
              <a:t>A large pore volume for water to be stored</a:t>
            </a:r>
          </a:p>
          <a:p>
            <a:pPr lvl="1"/>
            <a:r>
              <a:rPr lang="en-US" sz="2800" dirty="0">
                <a:solidFill>
                  <a:srgbClr val="FFFFFF"/>
                </a:solidFill>
              </a:rPr>
              <a:t>Variations in water holding tension so plants can still get at it</a:t>
            </a:r>
          </a:p>
        </p:txBody>
      </p:sp>
      <p:sp>
        <p:nvSpPr>
          <p:cNvPr id="4" name="TextBox 3">
            <a:extLst>
              <a:ext uri="{FF2B5EF4-FFF2-40B4-BE49-F238E27FC236}">
                <a16:creationId xmlns:a16="http://schemas.microsoft.com/office/drawing/2014/main" id="{141C9734-BF52-4360-A599-955B0E85F1E8}"/>
              </a:ext>
            </a:extLst>
          </p:cNvPr>
          <p:cNvSpPr txBox="1"/>
          <p:nvPr/>
        </p:nvSpPr>
        <p:spPr>
          <a:xfrm rot="16200000">
            <a:off x="-2037632" y="2339557"/>
            <a:ext cx="4887089" cy="523220"/>
          </a:xfrm>
          <a:prstGeom prst="rect">
            <a:avLst/>
          </a:prstGeom>
          <a:solidFill>
            <a:srgbClr val="404040"/>
          </a:solidFill>
        </p:spPr>
        <p:txBody>
          <a:bodyPr wrap="square" rtlCol="0">
            <a:spAutoFit/>
          </a:bodyPr>
          <a:lstStyle/>
          <a:p>
            <a:pPr algn="ctr"/>
            <a:r>
              <a:rPr lang="en-US" sz="2800" dirty="0">
                <a:solidFill>
                  <a:schemeClr val="bg1"/>
                </a:solidFill>
              </a:rPr>
              <a:t>          Water</a:t>
            </a:r>
            <a:r>
              <a:rPr lang="en-US" sz="2000" dirty="0">
                <a:solidFill>
                  <a:schemeClr val="bg1"/>
                </a:solidFill>
              </a:rPr>
              <a:t> (</a:t>
            </a:r>
            <a:r>
              <a:rPr lang="en-US" sz="2000" dirty="0" err="1">
                <a:solidFill>
                  <a:schemeClr val="bg1"/>
                </a:solidFill>
              </a:rPr>
              <a:t>lbs</a:t>
            </a:r>
            <a:r>
              <a:rPr lang="en-US" sz="2000" dirty="0">
                <a:solidFill>
                  <a:schemeClr val="bg1"/>
                </a:solidFill>
              </a:rPr>
              <a:t>)</a:t>
            </a:r>
          </a:p>
        </p:txBody>
      </p:sp>
      <p:sp>
        <p:nvSpPr>
          <p:cNvPr id="5" name="TextBox 4">
            <a:extLst>
              <a:ext uri="{FF2B5EF4-FFF2-40B4-BE49-F238E27FC236}">
                <a16:creationId xmlns:a16="http://schemas.microsoft.com/office/drawing/2014/main" id="{0281EF5A-FCB3-48E2-9D5E-4BDB4DCD57D1}"/>
              </a:ext>
            </a:extLst>
          </p:cNvPr>
          <p:cNvSpPr txBox="1"/>
          <p:nvPr/>
        </p:nvSpPr>
        <p:spPr>
          <a:xfrm>
            <a:off x="682271" y="208614"/>
            <a:ext cx="803099" cy="3785652"/>
          </a:xfrm>
          <a:prstGeom prst="rect">
            <a:avLst/>
          </a:prstGeom>
          <a:solidFill>
            <a:srgbClr val="7B99BB"/>
          </a:solidFill>
          <a:ln>
            <a:noFill/>
          </a:ln>
        </p:spPr>
        <p:txBody>
          <a:bodyPr wrap="square" rtlCol="0">
            <a:spAutoFit/>
          </a:bodyPr>
          <a:lstStyle/>
          <a:p>
            <a:endParaRPr lang="en-US" sz="2400" b="1" dirty="0"/>
          </a:p>
          <a:p>
            <a:r>
              <a:rPr lang="en-US" sz="2400" b="1" dirty="0"/>
              <a:t>200</a:t>
            </a:r>
          </a:p>
          <a:p>
            <a:endParaRPr lang="en-US" sz="2400" b="1" dirty="0"/>
          </a:p>
          <a:p>
            <a:r>
              <a:rPr lang="en-US" sz="2400" b="1" dirty="0"/>
              <a:t>150</a:t>
            </a:r>
          </a:p>
          <a:p>
            <a:endParaRPr lang="en-US" sz="2400" b="1" dirty="0"/>
          </a:p>
          <a:p>
            <a:r>
              <a:rPr lang="en-US" sz="2400" b="1" dirty="0"/>
              <a:t>100</a:t>
            </a:r>
          </a:p>
          <a:p>
            <a:endParaRPr lang="en-US" sz="2400" b="1" dirty="0"/>
          </a:p>
          <a:p>
            <a:r>
              <a:rPr lang="en-US" sz="2400" b="1" dirty="0"/>
              <a:t>50</a:t>
            </a:r>
          </a:p>
          <a:p>
            <a:endParaRPr lang="en-US" sz="2400" b="1" dirty="0"/>
          </a:p>
          <a:p>
            <a:r>
              <a:rPr lang="en-US" sz="2400" b="1" dirty="0"/>
              <a:t>0</a:t>
            </a:r>
          </a:p>
        </p:txBody>
      </p:sp>
      <p:sp>
        <p:nvSpPr>
          <p:cNvPr id="6" name="TextBox 5">
            <a:extLst>
              <a:ext uri="{FF2B5EF4-FFF2-40B4-BE49-F238E27FC236}">
                <a16:creationId xmlns:a16="http://schemas.microsoft.com/office/drawing/2014/main" id="{A6EEE617-9CCD-4A9A-913B-DA536248E9E8}"/>
              </a:ext>
            </a:extLst>
          </p:cNvPr>
          <p:cNvSpPr txBox="1"/>
          <p:nvPr/>
        </p:nvSpPr>
        <p:spPr>
          <a:xfrm>
            <a:off x="1327355" y="157623"/>
            <a:ext cx="6058498" cy="584775"/>
          </a:xfrm>
          <a:prstGeom prst="rect">
            <a:avLst/>
          </a:prstGeom>
          <a:solidFill>
            <a:srgbClr val="7B99BB"/>
          </a:solidFill>
          <a:ln>
            <a:noFill/>
          </a:ln>
        </p:spPr>
        <p:txBody>
          <a:bodyPr wrap="square" rtlCol="0">
            <a:spAutoFit/>
          </a:bodyPr>
          <a:lstStyle/>
          <a:p>
            <a:r>
              <a:rPr lang="en-US" sz="3200" b="1" dirty="0"/>
              <a:t>Water Holding Capacity           </a:t>
            </a:r>
            <a:r>
              <a:rPr lang="en-US" sz="2400" b="1" dirty="0"/>
              <a:t>190lbs</a:t>
            </a:r>
          </a:p>
        </p:txBody>
      </p:sp>
      <p:sp>
        <p:nvSpPr>
          <p:cNvPr id="10" name="TextBox 9">
            <a:extLst>
              <a:ext uri="{FF2B5EF4-FFF2-40B4-BE49-F238E27FC236}">
                <a16:creationId xmlns:a16="http://schemas.microsoft.com/office/drawing/2014/main" id="{49802C9C-41B5-4012-B8A0-4EBCB3CFAD63}"/>
              </a:ext>
            </a:extLst>
          </p:cNvPr>
          <p:cNvSpPr txBox="1"/>
          <p:nvPr/>
        </p:nvSpPr>
        <p:spPr>
          <a:xfrm>
            <a:off x="1327355" y="3876063"/>
            <a:ext cx="6058498" cy="584775"/>
          </a:xfrm>
          <a:prstGeom prst="rect">
            <a:avLst/>
          </a:prstGeom>
          <a:solidFill>
            <a:srgbClr val="7B99BB"/>
          </a:solidFill>
          <a:ln>
            <a:noFill/>
          </a:ln>
        </p:spPr>
        <p:txBody>
          <a:bodyPr wrap="square" rtlCol="0">
            <a:spAutoFit/>
          </a:bodyPr>
          <a:lstStyle/>
          <a:p>
            <a:r>
              <a:rPr lang="en-US" sz="3200" b="1" dirty="0"/>
              <a:t>     </a:t>
            </a:r>
            <a:r>
              <a:rPr lang="en-US" sz="2400" b="1" dirty="0"/>
              <a:t>1%             2%            3%            4%           5%</a:t>
            </a:r>
          </a:p>
        </p:txBody>
      </p:sp>
      <p:sp>
        <p:nvSpPr>
          <p:cNvPr id="7" name="Rectangle 6">
            <a:extLst>
              <a:ext uri="{FF2B5EF4-FFF2-40B4-BE49-F238E27FC236}">
                <a16:creationId xmlns:a16="http://schemas.microsoft.com/office/drawing/2014/main" id="{216E5CAB-1458-4399-8AE1-31A4D7AA9BB4}"/>
              </a:ext>
            </a:extLst>
          </p:cNvPr>
          <p:cNvSpPr/>
          <p:nvPr/>
        </p:nvSpPr>
        <p:spPr>
          <a:xfrm>
            <a:off x="667523" y="4459936"/>
            <a:ext cx="6718330" cy="584775"/>
          </a:xfrm>
          <a:prstGeom prst="rect">
            <a:avLst/>
          </a:prstGeom>
          <a:solidFill>
            <a:srgbClr val="404040"/>
          </a:solidFill>
        </p:spPr>
        <p:txBody>
          <a:bodyPr wrap="square">
            <a:spAutoFit/>
          </a:bodyPr>
          <a:lstStyle/>
          <a:p>
            <a:pPr algn="ctr"/>
            <a:r>
              <a:rPr lang="en-US" sz="3200" b="1" dirty="0">
                <a:solidFill>
                  <a:schemeClr val="bg1"/>
                </a:solidFill>
              </a:rPr>
              <a:t>Organic Matter</a:t>
            </a:r>
          </a:p>
        </p:txBody>
      </p:sp>
      <p:sp>
        <p:nvSpPr>
          <p:cNvPr id="2" name="Title 1"/>
          <p:cNvSpPr>
            <a:spLocks noGrp="1"/>
          </p:cNvSpPr>
          <p:nvPr>
            <p:ph type="title"/>
          </p:nvPr>
        </p:nvSpPr>
        <p:spPr>
          <a:xfrm>
            <a:off x="737942" y="4911056"/>
            <a:ext cx="6594189" cy="1625210"/>
          </a:xfrm>
        </p:spPr>
        <p:txBody>
          <a:bodyPr>
            <a:normAutofit/>
          </a:bodyPr>
          <a:lstStyle/>
          <a:p>
            <a:pPr algn="r"/>
            <a:r>
              <a:rPr lang="en-US" b="1" dirty="0">
                <a:solidFill>
                  <a:srgbClr val="FFFFFF"/>
                </a:solidFill>
              </a:rPr>
              <a:t>Soil Carbon Increases Water Holding Capacity</a:t>
            </a:r>
          </a:p>
        </p:txBody>
      </p:sp>
    </p:spTree>
    <p:extLst>
      <p:ext uri="{BB962C8B-B14F-4D97-AF65-F5344CB8AC3E}">
        <p14:creationId xmlns:p14="http://schemas.microsoft.com/office/powerpoint/2010/main" val="248595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70110" y="425639"/>
            <a:ext cx="6730277" cy="1609344"/>
          </a:xfrm>
          <a:ln>
            <a:solidFill>
              <a:schemeClr val="tx1"/>
            </a:solidFill>
          </a:ln>
        </p:spPr>
        <p:txBody>
          <a:bodyPr>
            <a:normAutofit/>
          </a:bodyPr>
          <a:lstStyle/>
          <a:p>
            <a:pPr algn="ctr"/>
            <a:r>
              <a:rPr lang="en-US" sz="4800" b="1" dirty="0"/>
              <a:t>Grazing should be good for soil health</a:t>
            </a:r>
          </a:p>
        </p:txBody>
      </p:sp>
      <p:pic>
        <p:nvPicPr>
          <p:cNvPr id="11268" name="Picture 4" descr="Image result for sheep grazing willamette valley"/>
          <p:cNvPicPr>
            <a:picLocks noChangeAspect="1" noChangeArrowheads="1"/>
          </p:cNvPicPr>
          <p:nvPr/>
        </p:nvPicPr>
        <p:blipFill rotWithShape="1">
          <a:blip r:embed="rId3">
            <a:extLst>
              <a:ext uri="{28A0092B-C50C-407E-A947-70E740481C1C}">
                <a14:useLocalDpi xmlns:a14="http://schemas.microsoft.com/office/drawing/2010/main" val="0"/>
              </a:ext>
            </a:extLst>
          </a:blip>
          <a:srcRect r="-3" b="33401"/>
          <a:stretch/>
        </p:blipFill>
        <p:spPr bwMode="auto">
          <a:xfrm>
            <a:off x="20" y="10"/>
            <a:ext cx="4475130" cy="22323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cows in pasture"/>
          <p:cNvPicPr>
            <a:picLocks noChangeAspect="1" noChangeArrowheads="1"/>
          </p:cNvPicPr>
          <p:nvPr/>
        </p:nvPicPr>
        <p:blipFill rotWithShape="1">
          <a:blip r:embed="rId4">
            <a:extLst>
              <a:ext uri="{28A0092B-C50C-407E-A947-70E740481C1C}">
                <a14:useLocalDpi xmlns:a14="http://schemas.microsoft.com/office/drawing/2010/main" val="0"/>
              </a:ext>
            </a:extLst>
          </a:blip>
          <a:srcRect r="5" b="4863"/>
          <a:stretch/>
        </p:blipFill>
        <p:spPr bwMode="auto">
          <a:xfrm>
            <a:off x="20" y="2325504"/>
            <a:ext cx="4475130" cy="221552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970110" y="2789499"/>
            <a:ext cx="6730276" cy="3016055"/>
          </a:xfrm>
        </p:spPr>
        <p:txBody>
          <a:bodyPr>
            <a:noAutofit/>
          </a:bodyPr>
          <a:lstStyle/>
          <a:p>
            <a:pPr algn="ctr">
              <a:buFont typeface="Wingdings" panose="05000000000000000000" pitchFamily="2" charset="2"/>
              <a:buChar char="ü"/>
            </a:pPr>
            <a:r>
              <a:rPr lang="en-US" sz="3200" dirty="0"/>
              <a:t>Maintain living roots</a:t>
            </a:r>
          </a:p>
          <a:p>
            <a:pPr algn="ctr">
              <a:buFont typeface="Wingdings" panose="05000000000000000000" pitchFamily="2" charset="2"/>
              <a:buChar char="ü"/>
            </a:pPr>
            <a:r>
              <a:rPr lang="en-US" sz="3200" dirty="0"/>
              <a:t>Keep it covered  </a:t>
            </a:r>
          </a:p>
          <a:p>
            <a:pPr algn="ctr">
              <a:buFont typeface="Wingdings" panose="05000000000000000000" pitchFamily="2" charset="2"/>
              <a:buChar char="ü"/>
            </a:pPr>
            <a:r>
              <a:rPr lang="en-US" sz="3200" dirty="0"/>
              <a:t>Reduced disturbance</a:t>
            </a:r>
          </a:p>
          <a:p>
            <a:pPr algn="ctr">
              <a:buFont typeface="Wingdings" panose="05000000000000000000" pitchFamily="2" charset="2"/>
              <a:buChar char="ü"/>
            </a:pPr>
            <a:r>
              <a:rPr lang="en-US" sz="3200" dirty="0"/>
              <a:t>Maximize biodiversity</a:t>
            </a:r>
          </a:p>
          <a:p>
            <a:pPr algn="ctr">
              <a:buFont typeface="Wingdings" panose="05000000000000000000" pitchFamily="2" charset="2"/>
              <a:buChar char="ü"/>
            </a:pPr>
            <a:r>
              <a:rPr lang="en-US" sz="3200" dirty="0"/>
              <a:t>Add organic matter</a:t>
            </a:r>
          </a:p>
        </p:txBody>
      </p:sp>
      <p:pic>
        <p:nvPicPr>
          <p:cNvPr id="6" name="Picture 5" descr="A tree in a forest&#10;&#10;Description automatically generated">
            <a:extLst>
              <a:ext uri="{FF2B5EF4-FFF2-40B4-BE49-F238E27FC236}">
                <a16:creationId xmlns:a16="http://schemas.microsoft.com/office/drawing/2014/main" id="{E258F92B-02D9-452E-BF2D-462455320F3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59140"/>
          <a:stretch/>
        </p:blipFill>
        <p:spPr>
          <a:xfrm rot="5400000">
            <a:off x="1152843" y="3498872"/>
            <a:ext cx="2169441" cy="4475129"/>
          </a:xfrm>
          <a:prstGeom prst="rect">
            <a:avLst/>
          </a:prstGeom>
        </p:spPr>
      </p:pic>
    </p:spTree>
    <p:extLst>
      <p:ext uri="{BB962C8B-B14F-4D97-AF65-F5344CB8AC3E}">
        <p14:creationId xmlns:p14="http://schemas.microsoft.com/office/powerpoint/2010/main" val="39280789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33D6B0-6274-4CE7-AEB9-34CF68CA900D}"/>
              </a:ext>
            </a:extLst>
          </p:cNvPr>
          <p:cNvSpPr/>
          <p:nvPr/>
        </p:nvSpPr>
        <p:spPr>
          <a:xfrm>
            <a:off x="191066" y="153788"/>
            <a:ext cx="11763472" cy="1242630"/>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38938" y="134739"/>
            <a:ext cx="10515600" cy="1325563"/>
          </a:xfrm>
        </p:spPr>
        <p:txBody>
          <a:bodyPr/>
          <a:lstStyle/>
          <a:p>
            <a:r>
              <a:rPr lang="en-US" b="1" dirty="0">
                <a:solidFill>
                  <a:schemeClr val="bg1"/>
                </a:solidFill>
              </a:rPr>
              <a:t>Management makes all the difference</a:t>
            </a:r>
          </a:p>
        </p:txBody>
      </p:sp>
      <p:sp>
        <p:nvSpPr>
          <p:cNvPr id="3" name="Content Placeholder 2"/>
          <p:cNvSpPr>
            <a:spLocks noGrp="1"/>
          </p:cNvSpPr>
          <p:nvPr>
            <p:ph idx="1"/>
          </p:nvPr>
        </p:nvSpPr>
        <p:spPr/>
        <p:txBody>
          <a:bodyPr/>
          <a:lstStyle/>
          <a:p>
            <a:endParaRPr lang="en-US" dirty="0"/>
          </a:p>
        </p:txBody>
      </p:sp>
      <p:pic>
        <p:nvPicPr>
          <p:cNvPr id="5" name="Picture 10" descr="Feed troughs and ring feeders must be placed on a suitable hard standing ar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66" y="1567856"/>
            <a:ext cx="3766400" cy="50218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8248117" y="4098393"/>
            <a:ext cx="3706421" cy="2507121"/>
          </a:xfrm>
          <a:prstGeom prst="rect">
            <a:avLst/>
          </a:prstGeom>
        </p:spPr>
      </p:pic>
      <p:pic>
        <p:nvPicPr>
          <p:cNvPr id="12292" name="Picture 4" descr="Image result for weeds OSU dairy pasture"/>
          <p:cNvPicPr>
            <a:picLocks noChangeAspect="1" noChangeArrowheads="1"/>
          </p:cNvPicPr>
          <p:nvPr/>
        </p:nvPicPr>
        <p:blipFill rotWithShape="1">
          <a:blip r:embed="rId4">
            <a:extLst>
              <a:ext uri="{28A0092B-C50C-407E-A947-70E740481C1C}">
                <a14:useLocalDpi xmlns:a14="http://schemas.microsoft.com/office/drawing/2010/main" val="0"/>
              </a:ext>
            </a:extLst>
          </a:blip>
          <a:srcRect t="-10321" b="10321"/>
          <a:stretch/>
        </p:blipFill>
        <p:spPr bwMode="auto">
          <a:xfrm>
            <a:off x="8245996" y="1254153"/>
            <a:ext cx="3708542" cy="2776771"/>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weeds OSU dairy past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3628" y="1550206"/>
            <a:ext cx="3718386" cy="2480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soil habitat for living organism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305" b="6281"/>
          <a:stretch/>
        </p:blipFill>
        <p:spPr bwMode="auto">
          <a:xfrm>
            <a:off x="4215853" y="4378783"/>
            <a:ext cx="3761109" cy="22273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soil habitat for living organism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88751"/>
          <a:stretch/>
        </p:blipFill>
        <p:spPr bwMode="auto">
          <a:xfrm>
            <a:off x="4217994" y="4098393"/>
            <a:ext cx="3758968" cy="323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894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86C372-E409-406D-B52C-CE19868FDE15}"/>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Roots Rely on Recovery</a:t>
            </a:r>
          </a:p>
        </p:txBody>
      </p:sp>
      <p:cxnSp>
        <p:nvCxnSpPr>
          <p:cNvPr id="193" name="Straight Connector 192">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31" name="Picture 4" descr="http://nwdistrict.ifas.ufl.edu/phag/files/2016/03/root-1-ed1.jpg">
            <a:extLst>
              <a:ext uri="{FF2B5EF4-FFF2-40B4-BE49-F238E27FC236}">
                <a16:creationId xmlns:a16="http://schemas.microsoft.com/office/drawing/2014/main" id="{CF34A404-477C-4F3B-B6B8-CF99CFDD677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074" r="1" b="1"/>
          <a:stretch/>
        </p:blipFill>
        <p:spPr bwMode="auto">
          <a:xfrm>
            <a:off x="1505843" y="1397025"/>
            <a:ext cx="9180314" cy="5342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387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70109" y="484632"/>
            <a:ext cx="6730277" cy="1609344"/>
          </a:xfrm>
          <a:ln>
            <a:noFill/>
          </a:ln>
        </p:spPr>
        <p:txBody>
          <a:bodyPr>
            <a:normAutofit/>
          </a:bodyPr>
          <a:lstStyle/>
          <a:p>
            <a:r>
              <a:rPr lang="en-US" sz="4800" b="1"/>
              <a:t>Grazing management for soil health</a:t>
            </a:r>
          </a:p>
        </p:txBody>
      </p:sp>
      <p:pic>
        <p:nvPicPr>
          <p:cNvPr id="5" name="Picture 4" descr="Image result for intensive grazing managemen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 b="31900"/>
          <a:stretch/>
        </p:blipFill>
        <p:spPr bwMode="auto">
          <a:xfrm>
            <a:off x="20" y="10"/>
            <a:ext cx="4475130" cy="2232366"/>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ttp://www.inside-out-hoofcare.co.uk/images/site/articles/grazing-systems/Cell-Grazing-Hay-Valley-1024x255.jpg"/>
          <p:cNvPicPr>
            <a:picLocks noChangeAspect="1" noChangeArrowheads="1"/>
          </p:cNvPicPr>
          <p:nvPr/>
        </p:nvPicPr>
        <p:blipFill rotWithShape="1">
          <a:blip r:embed="rId3">
            <a:extLst>
              <a:ext uri="{28A0092B-C50C-407E-A947-70E740481C1C}">
                <a14:useLocalDpi xmlns:a14="http://schemas.microsoft.com/office/drawing/2010/main" val="0"/>
              </a:ext>
            </a:extLst>
          </a:blip>
          <a:srcRect l="25118" r="24383"/>
          <a:stretch/>
        </p:blipFill>
        <p:spPr bwMode="auto">
          <a:xfrm>
            <a:off x="0" y="2321236"/>
            <a:ext cx="4475130" cy="22155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intensive grazing management"/>
          <p:cNvPicPr>
            <a:picLocks noChangeAspect="1" noChangeArrowheads="1"/>
          </p:cNvPicPr>
          <p:nvPr/>
        </p:nvPicPr>
        <p:blipFill rotWithShape="1">
          <a:blip r:embed="rId4">
            <a:extLst>
              <a:ext uri="{28A0092B-C50C-407E-A947-70E740481C1C}">
                <a14:useLocalDpi xmlns:a14="http://schemas.microsoft.com/office/drawing/2010/main" val="0"/>
              </a:ext>
            </a:extLst>
          </a:blip>
          <a:srcRect t="4436" r="2" b="2"/>
          <a:stretch/>
        </p:blipFill>
        <p:spPr bwMode="auto">
          <a:xfrm>
            <a:off x="20" y="4634159"/>
            <a:ext cx="4475130" cy="222384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970109" y="2121408"/>
            <a:ext cx="6730276" cy="4050792"/>
          </a:xfrm>
        </p:spPr>
        <p:txBody>
          <a:bodyPr>
            <a:normAutofit/>
          </a:bodyPr>
          <a:lstStyle/>
          <a:p>
            <a:r>
              <a:rPr lang="en-US" sz="3600" dirty="0"/>
              <a:t>Small paddocks </a:t>
            </a:r>
          </a:p>
          <a:p>
            <a:pPr lvl="1"/>
            <a:r>
              <a:rPr lang="en-US" sz="2800" dirty="0"/>
              <a:t>Need at least 28 areas</a:t>
            </a:r>
          </a:p>
          <a:p>
            <a:r>
              <a:rPr lang="en-US" sz="3600" dirty="0"/>
              <a:t>High stocking density</a:t>
            </a:r>
          </a:p>
          <a:p>
            <a:pPr lvl="1"/>
            <a:r>
              <a:rPr lang="en-US" sz="2800" dirty="0"/>
              <a:t>Trample and eat unambiguously</a:t>
            </a:r>
          </a:p>
          <a:p>
            <a:r>
              <a:rPr lang="en-US" sz="3600" dirty="0"/>
              <a:t>Short Duration</a:t>
            </a:r>
          </a:p>
          <a:p>
            <a:pPr lvl="1"/>
            <a:r>
              <a:rPr lang="en-US" sz="2800" dirty="0"/>
              <a:t>&lt;3 days so they don’t eat new growth</a:t>
            </a:r>
          </a:p>
        </p:txBody>
      </p:sp>
    </p:spTree>
    <p:extLst>
      <p:ext uri="{BB962C8B-B14F-4D97-AF65-F5344CB8AC3E}">
        <p14:creationId xmlns:p14="http://schemas.microsoft.com/office/powerpoint/2010/main" val="20607155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mage result for pasture root grazing management">
            <a:extLst>
              <a:ext uri="{FF2B5EF4-FFF2-40B4-BE49-F238E27FC236}">
                <a16:creationId xmlns:a16="http://schemas.microsoft.com/office/drawing/2014/main" id="{8A9392AF-09F4-47EB-8A9D-8C591689CE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646" b="4354"/>
          <a:stretch/>
        </p:blipFill>
        <p:spPr bwMode="auto">
          <a:xfrm>
            <a:off x="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A4E3BD0-87DD-409E-A248-E214EC448B46}"/>
              </a:ext>
            </a:extLst>
          </p:cNvPr>
          <p:cNvSpPr>
            <a:spLocks noGrp="1"/>
          </p:cNvSpPr>
          <p:nvPr>
            <p:ph type="title"/>
          </p:nvPr>
        </p:nvSpPr>
        <p:spPr>
          <a:xfrm>
            <a:off x="258115" y="3950439"/>
            <a:ext cx="3144842" cy="2709275"/>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algn="ctr"/>
            <a:r>
              <a:rPr lang="en-US" sz="3600" dirty="0">
                <a:solidFill>
                  <a:srgbClr val="262626"/>
                </a:solidFill>
              </a:rPr>
              <a:t>OM has increased in every single pasture </a:t>
            </a:r>
          </a:p>
        </p:txBody>
      </p:sp>
    </p:spTree>
    <p:extLst>
      <p:ext uri="{BB962C8B-B14F-4D97-AF65-F5344CB8AC3E}">
        <p14:creationId xmlns:p14="http://schemas.microsoft.com/office/powerpoint/2010/main" val="2225728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EF085B8-A2C0-4A6F-B663-CCC56F3CD3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C2FAC68-EB34-4D3F-B03C-4255C78F337C}"/>
              </a:ext>
            </a:extLst>
          </p:cNvPr>
          <p:cNvSpPr>
            <a:spLocks noGrp="1"/>
          </p:cNvSpPr>
          <p:nvPr>
            <p:ph type="title"/>
          </p:nvPr>
        </p:nvSpPr>
        <p:spPr>
          <a:xfrm>
            <a:off x="838200" y="365125"/>
            <a:ext cx="10515600" cy="1325563"/>
          </a:xfrm>
        </p:spPr>
        <p:txBody>
          <a:bodyPr>
            <a:normAutofit/>
          </a:bodyPr>
          <a:lstStyle/>
          <a:p>
            <a:r>
              <a:rPr lang="en-US" dirty="0"/>
              <a:t>System Benefits		Tangible Benefits</a:t>
            </a:r>
          </a:p>
        </p:txBody>
      </p:sp>
      <p:sp>
        <p:nvSpPr>
          <p:cNvPr id="3" name="Content Placeholder 2">
            <a:extLst>
              <a:ext uri="{FF2B5EF4-FFF2-40B4-BE49-F238E27FC236}">
                <a16:creationId xmlns:a16="http://schemas.microsoft.com/office/drawing/2014/main" id="{404EDD71-1FAC-4965-8627-CB906993D330}"/>
              </a:ext>
            </a:extLst>
          </p:cNvPr>
          <p:cNvSpPr>
            <a:spLocks noGrp="1"/>
          </p:cNvSpPr>
          <p:nvPr>
            <p:ph sz="half" idx="1"/>
          </p:nvPr>
        </p:nvSpPr>
        <p:spPr>
          <a:xfrm>
            <a:off x="838200" y="2010833"/>
            <a:ext cx="5096934" cy="4166130"/>
          </a:xfrm>
        </p:spPr>
        <p:txBody>
          <a:bodyPr>
            <a:normAutofit lnSpcReduction="10000"/>
          </a:bodyPr>
          <a:lstStyle/>
          <a:p>
            <a:r>
              <a:rPr lang="en-US" sz="3200" dirty="0"/>
              <a:t>Increased soil carbon</a:t>
            </a:r>
          </a:p>
          <a:p>
            <a:r>
              <a:rPr lang="en-US" sz="3200" dirty="0"/>
              <a:t>Higher plant productivity</a:t>
            </a:r>
          </a:p>
          <a:p>
            <a:r>
              <a:rPr lang="en-US" sz="3200" dirty="0"/>
              <a:t>Greater water infiltration</a:t>
            </a:r>
          </a:p>
          <a:p>
            <a:r>
              <a:rPr lang="en-US" sz="3200" dirty="0"/>
              <a:t>Greater water holding capacity</a:t>
            </a:r>
          </a:p>
          <a:p>
            <a:r>
              <a:rPr lang="en-US" sz="3200" dirty="0"/>
              <a:t>Higher rate of nutrient cycling</a:t>
            </a:r>
          </a:p>
          <a:p>
            <a:r>
              <a:rPr lang="en-US" sz="3200" dirty="0"/>
              <a:t>Decreased soil loss</a:t>
            </a:r>
          </a:p>
          <a:p>
            <a:pPr marL="0" indent="0">
              <a:buNone/>
            </a:pPr>
            <a:endParaRPr lang="en-US" dirty="0"/>
          </a:p>
          <a:p>
            <a:endParaRPr lang="en-US" dirty="0"/>
          </a:p>
          <a:p>
            <a:endParaRPr lang="en-US" dirty="0"/>
          </a:p>
        </p:txBody>
      </p:sp>
      <p:sp>
        <p:nvSpPr>
          <p:cNvPr id="4" name="Content Placeholder 3">
            <a:extLst>
              <a:ext uri="{FF2B5EF4-FFF2-40B4-BE49-F238E27FC236}">
                <a16:creationId xmlns:a16="http://schemas.microsoft.com/office/drawing/2014/main" id="{592E724F-D7F4-4E02-8F0B-8A0AA61B5017}"/>
              </a:ext>
            </a:extLst>
          </p:cNvPr>
          <p:cNvSpPr>
            <a:spLocks noGrp="1"/>
          </p:cNvSpPr>
          <p:nvPr>
            <p:ph sz="half" idx="2"/>
          </p:nvPr>
        </p:nvSpPr>
        <p:spPr>
          <a:xfrm>
            <a:off x="6256866" y="2010833"/>
            <a:ext cx="5096933" cy="4166130"/>
          </a:xfrm>
        </p:spPr>
        <p:txBody>
          <a:bodyPr>
            <a:normAutofit lnSpcReduction="10000"/>
          </a:bodyPr>
          <a:lstStyle/>
          <a:p>
            <a:r>
              <a:rPr lang="en-US" sz="3200" dirty="0"/>
              <a:t>More months of grazing</a:t>
            </a:r>
          </a:p>
          <a:p>
            <a:r>
              <a:rPr lang="en-US" sz="3200" dirty="0"/>
              <a:t>Higher stocking rate</a:t>
            </a:r>
          </a:p>
          <a:p>
            <a:r>
              <a:rPr lang="en-US" sz="3200" dirty="0"/>
              <a:t>Lower weed pressure</a:t>
            </a:r>
          </a:p>
          <a:p>
            <a:r>
              <a:rPr lang="en-US" sz="3200" dirty="0"/>
              <a:t>Decreased disease pressure</a:t>
            </a:r>
          </a:p>
          <a:p>
            <a:r>
              <a:rPr lang="en-US" sz="3200" dirty="0"/>
              <a:t>Drought resilience</a:t>
            </a:r>
          </a:p>
          <a:p>
            <a:r>
              <a:rPr lang="en-US" sz="3200" dirty="0"/>
              <a:t>Higher profits</a:t>
            </a:r>
          </a:p>
        </p:txBody>
      </p:sp>
    </p:spTree>
    <p:extLst>
      <p:ext uri="{BB962C8B-B14F-4D97-AF65-F5344CB8AC3E}">
        <p14:creationId xmlns:p14="http://schemas.microsoft.com/office/powerpoint/2010/main" val="188640624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856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21DF6B8-FDB4-4942-AF8A-C32674F9AF30}"/>
              </a:ext>
            </a:extLst>
          </p:cNvPr>
          <p:cNvSpPr>
            <a:spLocks noGrp="1"/>
          </p:cNvSpPr>
          <p:nvPr>
            <p:ph type="title"/>
          </p:nvPr>
        </p:nvSpPr>
        <p:spPr>
          <a:xfrm>
            <a:off x="8172027" y="643467"/>
            <a:ext cx="3363974" cy="1597315"/>
          </a:xfrm>
          <a:noFill/>
          <a:ln w="19050">
            <a:solidFill>
              <a:schemeClr val="bg1"/>
            </a:solidFill>
          </a:ln>
        </p:spPr>
        <p:txBody>
          <a:bodyPr vert="horz" wrap="square" lIns="91440" tIns="45720" rIns="91440" bIns="45720" rtlCol="0" anchor="ctr">
            <a:normAutofit/>
          </a:bodyPr>
          <a:lstStyle/>
          <a:p>
            <a:pPr algn="ctr"/>
            <a:r>
              <a:rPr lang="en-US" sz="5400" b="1" kern="1200" dirty="0">
                <a:solidFill>
                  <a:schemeClr val="bg1"/>
                </a:solidFill>
                <a:latin typeface="+mj-lt"/>
                <a:ea typeface="+mj-ea"/>
                <a:cs typeface="+mj-cs"/>
              </a:rPr>
              <a:t>SOIL HEALTH IS:</a:t>
            </a:r>
          </a:p>
        </p:txBody>
      </p:sp>
      <p:pic>
        <p:nvPicPr>
          <p:cNvPr id="11" name="Picture 10" descr="A hand holding a piece of grass&#10;&#10;Description automatically generated">
            <a:extLst>
              <a:ext uri="{FF2B5EF4-FFF2-40B4-BE49-F238E27FC236}">
                <a16:creationId xmlns:a16="http://schemas.microsoft.com/office/drawing/2014/main" id="{916D05E7-E5EE-41E9-A30D-442751F92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610" y="0"/>
            <a:ext cx="6823712" cy="6858000"/>
          </a:xfrm>
          <a:prstGeom prst="rect">
            <a:avLst/>
          </a:prstGeom>
        </p:spPr>
      </p:pic>
      <p:sp>
        <p:nvSpPr>
          <p:cNvPr id="9" name="TextBox 8"/>
          <p:cNvSpPr txBox="1"/>
          <p:nvPr/>
        </p:nvSpPr>
        <p:spPr>
          <a:xfrm>
            <a:off x="7905137" y="2638044"/>
            <a:ext cx="3909009" cy="3415622"/>
          </a:xfrm>
          <a:prstGeom prst="rect">
            <a:avLst/>
          </a:prstGeom>
        </p:spPr>
        <p:txBody>
          <a:bodyPr vert="horz" lIns="91440" tIns="45720" rIns="91440" bIns="45720" rtlCol="0">
            <a:noAutofit/>
          </a:bodyPr>
          <a:lstStyle/>
          <a:p>
            <a:pPr algn="ctr">
              <a:lnSpc>
                <a:spcPct val="90000"/>
              </a:lnSpc>
              <a:spcBef>
                <a:spcPts val="0"/>
              </a:spcBef>
            </a:pPr>
            <a:r>
              <a:rPr lang="en-US" sz="3600" dirty="0">
                <a:solidFill>
                  <a:schemeClr val="bg1"/>
                </a:solidFill>
              </a:rPr>
              <a:t>The continued capacity of a soil to </a:t>
            </a:r>
            <a:r>
              <a:rPr lang="en-US" sz="3600" b="1" dirty="0">
                <a:solidFill>
                  <a:schemeClr val="accent6">
                    <a:lumMod val="60000"/>
                    <a:lumOff val="40000"/>
                  </a:schemeClr>
                </a:solidFill>
              </a:rPr>
              <a:t>function as a vital living ecosystem </a:t>
            </a:r>
            <a:r>
              <a:rPr lang="en-US" sz="3600" dirty="0">
                <a:solidFill>
                  <a:schemeClr val="bg1"/>
                </a:solidFill>
              </a:rPr>
              <a:t>that sustains plants, animals, and humans</a:t>
            </a:r>
          </a:p>
          <a:p>
            <a:pPr indent="-228600" algn="ctr">
              <a:lnSpc>
                <a:spcPct val="90000"/>
              </a:lnSpc>
              <a:spcAft>
                <a:spcPts val="600"/>
              </a:spcAft>
              <a:buFont typeface="Arial" panose="020B0604020202020204" pitchFamily="34" charset="0"/>
              <a:buChar char="•"/>
            </a:pPr>
            <a:endParaRPr lang="en-US" sz="3600" dirty="0">
              <a:solidFill>
                <a:schemeClr val="bg1"/>
              </a:solidFill>
            </a:endParaRPr>
          </a:p>
          <a:p>
            <a:pPr indent="-228600" algn="ctr">
              <a:lnSpc>
                <a:spcPct val="90000"/>
              </a:lnSpc>
              <a:spcAft>
                <a:spcPts val="600"/>
              </a:spcAft>
              <a:buFont typeface="Arial" panose="020B0604020202020204" pitchFamily="34" charset="0"/>
              <a:buChar char="•"/>
            </a:pPr>
            <a:endParaRPr lang="en-US" sz="3600" dirty="0">
              <a:solidFill>
                <a:schemeClr val="bg1"/>
              </a:solidFill>
            </a:endParaRPr>
          </a:p>
        </p:txBody>
      </p:sp>
    </p:spTree>
    <p:extLst>
      <p:ext uri="{BB962C8B-B14F-4D97-AF65-F5344CB8AC3E}">
        <p14:creationId xmlns:p14="http://schemas.microsoft.com/office/powerpoint/2010/main" val="1928511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D0A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9D726E-5FF2-4424-9957-1C1614A09FB9}"/>
              </a:ext>
            </a:extLst>
          </p:cNvPr>
          <p:cNvSpPr>
            <a:spLocks noGrp="1"/>
          </p:cNvSpPr>
          <p:nvPr>
            <p:ph type="title"/>
          </p:nvPr>
        </p:nvSpPr>
        <p:spPr>
          <a:xfrm>
            <a:off x="524256" y="4767072"/>
            <a:ext cx="6594189" cy="1625210"/>
          </a:xfrm>
        </p:spPr>
        <p:txBody>
          <a:bodyPr>
            <a:normAutofit/>
          </a:bodyPr>
          <a:lstStyle/>
          <a:p>
            <a:pPr algn="r"/>
            <a:r>
              <a:rPr lang="en-US" b="1" dirty="0">
                <a:solidFill>
                  <a:srgbClr val="FFFFFF"/>
                </a:solidFill>
              </a:rPr>
              <a:t>Grazing is Key to our Future</a:t>
            </a:r>
          </a:p>
        </p:txBody>
      </p:sp>
      <p:pic>
        <p:nvPicPr>
          <p:cNvPr id="5122" name="Picture 2" descr="Image result for pasture root grazing management">
            <a:extLst>
              <a:ext uri="{FF2B5EF4-FFF2-40B4-BE49-F238E27FC236}">
                <a16:creationId xmlns:a16="http://schemas.microsoft.com/office/drawing/2014/main" id="{BADED15B-1032-45EB-96B9-64254B8BAC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078"/>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D5F73C8-0501-43B3-8CB7-A77B0FA3B6A2}"/>
              </a:ext>
            </a:extLst>
          </p:cNvPr>
          <p:cNvSpPr>
            <a:spLocks noGrp="1"/>
          </p:cNvSpPr>
          <p:nvPr>
            <p:ph idx="1"/>
          </p:nvPr>
        </p:nvSpPr>
        <p:spPr>
          <a:xfrm>
            <a:off x="8029319" y="917724"/>
            <a:ext cx="3424739" cy="5474557"/>
          </a:xfrm>
        </p:spPr>
        <p:txBody>
          <a:bodyPr anchor="ctr">
            <a:normAutofit/>
          </a:bodyPr>
          <a:lstStyle/>
          <a:p>
            <a:r>
              <a:rPr lang="en-US" sz="3200" dirty="0">
                <a:solidFill>
                  <a:srgbClr val="FFFFFF"/>
                </a:solidFill>
              </a:rPr>
              <a:t>Soil is the base of your system</a:t>
            </a:r>
          </a:p>
          <a:p>
            <a:r>
              <a:rPr lang="en-US" sz="3200" dirty="0">
                <a:solidFill>
                  <a:srgbClr val="FFFFFF"/>
                </a:solidFill>
              </a:rPr>
              <a:t>Feed your microbial herd</a:t>
            </a:r>
          </a:p>
          <a:p>
            <a:r>
              <a:rPr lang="en-US" sz="3200" dirty="0">
                <a:solidFill>
                  <a:srgbClr val="FFFFFF"/>
                </a:solidFill>
              </a:rPr>
              <a:t>Roots rely on recovery</a:t>
            </a:r>
          </a:p>
          <a:p>
            <a:r>
              <a:rPr lang="en-US" sz="3200" dirty="0">
                <a:solidFill>
                  <a:srgbClr val="FFFFFF"/>
                </a:solidFill>
              </a:rPr>
              <a:t>Increasing Soil Carbon will save you time, money, and the environment</a:t>
            </a:r>
            <a:endParaRPr lang="en-US" sz="2000" dirty="0">
              <a:solidFill>
                <a:srgbClr val="FFFFFF"/>
              </a:solidFill>
            </a:endParaRPr>
          </a:p>
          <a:p>
            <a:endParaRPr lang="en-US" sz="2000" dirty="0">
              <a:solidFill>
                <a:srgbClr val="FFFFFF"/>
              </a:solidFill>
            </a:endParaRPr>
          </a:p>
        </p:txBody>
      </p:sp>
    </p:spTree>
    <p:extLst>
      <p:ext uri="{BB962C8B-B14F-4D97-AF65-F5344CB8AC3E}">
        <p14:creationId xmlns:p14="http://schemas.microsoft.com/office/powerpoint/2010/main" val="758512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66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Land Management">
            <a:extLst>
              <a:ext uri="{FF2B5EF4-FFF2-40B4-BE49-F238E27FC236}">
                <a16:creationId xmlns:a16="http://schemas.microsoft.com/office/drawing/2014/main" id="{38CA08A9-067C-4276-9E6F-9BB24F690F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4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2F8F9E2-CB7D-4D8C-B13D-8E72E0A48582}"/>
              </a:ext>
            </a:extLst>
          </p:cNvPr>
          <p:cNvSpPr txBox="1"/>
          <p:nvPr/>
        </p:nvSpPr>
        <p:spPr>
          <a:xfrm>
            <a:off x="8029319" y="917725"/>
            <a:ext cx="3424739" cy="4852362"/>
          </a:xfrm>
          <a:prstGeom prst="rect">
            <a:avLst/>
          </a:prstGeom>
        </p:spPr>
        <p:txBody>
          <a:bodyPr vert="horz" lIns="91440" tIns="45720" rIns="91440" bIns="45720" rtlCol="0" anchor="ctr">
            <a:normAutofit/>
          </a:bodyPr>
          <a:lstStyle/>
          <a:p>
            <a:pPr>
              <a:lnSpc>
                <a:spcPct val="90000"/>
              </a:lnSpc>
              <a:spcAft>
                <a:spcPts val="600"/>
              </a:spcAft>
            </a:pPr>
            <a:endParaRPr lang="en-US" sz="2000" dirty="0">
              <a:solidFill>
                <a:srgbClr val="FFFFFF"/>
              </a:solidFill>
            </a:endParaRPr>
          </a:p>
        </p:txBody>
      </p:sp>
      <p:sp>
        <p:nvSpPr>
          <p:cNvPr id="9" name="TextBox 8">
            <a:extLst>
              <a:ext uri="{FF2B5EF4-FFF2-40B4-BE49-F238E27FC236}">
                <a16:creationId xmlns:a16="http://schemas.microsoft.com/office/drawing/2014/main" id="{63B1A068-93FA-45E4-A902-64490234C02E}"/>
              </a:ext>
            </a:extLst>
          </p:cNvPr>
          <p:cNvSpPr txBox="1"/>
          <p:nvPr/>
        </p:nvSpPr>
        <p:spPr>
          <a:xfrm>
            <a:off x="247331" y="4766225"/>
            <a:ext cx="7212923" cy="1575816"/>
          </a:xfrm>
          <a:prstGeom prst="rect">
            <a:avLst/>
          </a:prstGeom>
          <a:noFill/>
        </p:spPr>
        <p:txBody>
          <a:bodyPr wrap="square" rtlCol="0">
            <a:spAutoFit/>
          </a:bodyPr>
          <a:lstStyle/>
          <a:p>
            <a:pPr algn="ctr">
              <a:lnSpc>
                <a:spcPct val="90000"/>
              </a:lnSpc>
              <a:spcAft>
                <a:spcPts val="600"/>
              </a:spcAft>
            </a:pPr>
            <a:r>
              <a:rPr lang="en-US" sz="3200" dirty="0">
                <a:solidFill>
                  <a:schemeClr val="bg1"/>
                </a:solidFill>
              </a:rPr>
              <a:t>Shannon Cappellazzi</a:t>
            </a:r>
          </a:p>
          <a:p>
            <a:pPr algn="ctr">
              <a:lnSpc>
                <a:spcPct val="90000"/>
              </a:lnSpc>
              <a:spcAft>
                <a:spcPts val="600"/>
              </a:spcAft>
            </a:pPr>
            <a:r>
              <a:rPr lang="en-US" sz="3200" dirty="0">
                <a:solidFill>
                  <a:schemeClr val="bg1"/>
                </a:solidFill>
                <a:hlinkClick r:id="rId3">
                  <a:extLst>
                    <a:ext uri="{A12FA001-AC4F-418D-AE19-62706E023703}">
                      <ahyp:hlinkClr xmlns:ahyp="http://schemas.microsoft.com/office/drawing/2018/hyperlinkcolor" xmlns="" val="tx"/>
                    </a:ext>
                  </a:extLst>
                </a:hlinkClick>
              </a:rPr>
              <a:t>scappellazzi@soilhealthinstitute.org</a:t>
            </a:r>
            <a:endParaRPr lang="en-US" sz="3200" dirty="0">
              <a:solidFill>
                <a:schemeClr val="bg1"/>
              </a:solidFill>
            </a:endParaRPr>
          </a:p>
          <a:p>
            <a:pPr algn="ctr">
              <a:lnSpc>
                <a:spcPct val="90000"/>
              </a:lnSpc>
              <a:spcAft>
                <a:spcPts val="600"/>
              </a:spcAft>
            </a:pPr>
            <a:r>
              <a:rPr lang="en-US" sz="3200" dirty="0">
                <a:solidFill>
                  <a:schemeClr val="bg1"/>
                </a:solidFill>
              </a:rPr>
              <a:t>503-593-7434</a:t>
            </a:r>
          </a:p>
        </p:txBody>
      </p:sp>
      <p:sp>
        <p:nvSpPr>
          <p:cNvPr id="10" name="Rectangle 9">
            <a:extLst>
              <a:ext uri="{FF2B5EF4-FFF2-40B4-BE49-F238E27FC236}">
                <a16:creationId xmlns:a16="http://schemas.microsoft.com/office/drawing/2014/main" id="{2AACCE86-2B2C-4142-A73E-D753F58BD62F}"/>
              </a:ext>
            </a:extLst>
          </p:cNvPr>
          <p:cNvSpPr/>
          <p:nvPr/>
        </p:nvSpPr>
        <p:spPr>
          <a:xfrm>
            <a:off x="8136553" y="1897356"/>
            <a:ext cx="3210270" cy="1446550"/>
          </a:xfrm>
          <a:prstGeom prst="rect">
            <a:avLst/>
          </a:prstGeom>
        </p:spPr>
        <p:txBody>
          <a:bodyPr wrap="square">
            <a:spAutoFit/>
          </a:bodyPr>
          <a:lstStyle/>
          <a:p>
            <a:pPr algn="ctr"/>
            <a:r>
              <a:rPr lang="en-US" sz="4400" dirty="0">
                <a:solidFill>
                  <a:schemeClr val="bg1"/>
                </a:solidFill>
              </a:rPr>
              <a:t>Questions? Comments?</a:t>
            </a:r>
          </a:p>
        </p:txBody>
      </p:sp>
    </p:spTree>
    <p:extLst>
      <p:ext uri="{BB962C8B-B14F-4D97-AF65-F5344CB8AC3E}">
        <p14:creationId xmlns:p14="http://schemas.microsoft.com/office/powerpoint/2010/main" val="449058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0988BD-A756-43ED-9DA1-EBA7A7535A43}"/>
              </a:ext>
            </a:extLst>
          </p:cNvPr>
          <p:cNvSpPr/>
          <p:nvPr/>
        </p:nvSpPr>
        <p:spPr>
          <a:xfrm>
            <a:off x="0" y="0"/>
            <a:ext cx="12192000" cy="6857999"/>
          </a:xfrm>
          <a:prstGeom prst="rect">
            <a:avLst/>
          </a:prstGeom>
          <a:solidFill>
            <a:srgbClr val="40404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itle 1"/>
          <p:cNvSpPr txBox="1">
            <a:spLocks noGrp="1"/>
          </p:cNvSpPr>
          <p:nvPr>
            <p:ph type="title"/>
          </p:nvPr>
        </p:nvSpPr>
        <p:spPr>
          <a:xfrm>
            <a:off x="2152650" y="1"/>
            <a:ext cx="8202084" cy="1325563"/>
          </a:xfrm>
          <a:prstGeom prst="rect">
            <a:avLst/>
          </a:prstGeom>
        </p:spPr>
        <p:txBody>
          <a:bodyPr/>
          <a:lstStyle/>
          <a:p>
            <a:pPr algn="ctr"/>
            <a:r>
              <a:rPr lang="en-US" dirty="0">
                <a:solidFill>
                  <a:schemeClr val="bg1"/>
                </a:solidFill>
              </a:rPr>
              <a:t>A MICROBES VIEW</a:t>
            </a:r>
            <a:endParaRPr dirty="0">
              <a:solidFill>
                <a:schemeClr val="bg1"/>
              </a:solidFill>
            </a:endParaRPr>
          </a:p>
        </p:txBody>
      </p:sp>
      <p:grpSp>
        <p:nvGrpSpPr>
          <p:cNvPr id="2" name="Group 1">
            <a:extLst>
              <a:ext uri="{FF2B5EF4-FFF2-40B4-BE49-F238E27FC236}">
                <a16:creationId xmlns:a16="http://schemas.microsoft.com/office/drawing/2014/main" id="{99EDE6E4-97C3-4C10-8F74-4B43F6C433EA}"/>
              </a:ext>
            </a:extLst>
          </p:cNvPr>
          <p:cNvGrpSpPr/>
          <p:nvPr/>
        </p:nvGrpSpPr>
        <p:grpSpPr>
          <a:xfrm>
            <a:off x="1800193" y="1110914"/>
            <a:ext cx="8554541" cy="5619796"/>
            <a:chOff x="2652722" y="1139819"/>
            <a:chExt cx="7186609" cy="4932314"/>
          </a:xfrm>
        </p:grpSpPr>
        <p:sp>
          <p:nvSpPr>
            <p:cNvPr id="11" name="Rectangle 10">
              <a:extLst>
                <a:ext uri="{FF2B5EF4-FFF2-40B4-BE49-F238E27FC236}">
                  <a16:creationId xmlns:a16="http://schemas.microsoft.com/office/drawing/2014/main" id="{A4701C9B-94D8-4D67-A9FE-CD9FCF13DD38}"/>
                </a:ext>
              </a:extLst>
            </p:cNvPr>
            <p:cNvSpPr/>
            <p:nvPr/>
          </p:nvSpPr>
          <p:spPr>
            <a:xfrm>
              <a:off x="2652722" y="1139819"/>
              <a:ext cx="7186609" cy="4932314"/>
            </a:xfrm>
            <a:prstGeom prst="rect">
              <a:avLst/>
            </a:prstGeom>
            <a:solidFill>
              <a:srgbClr val="AC7F4A"/>
            </a:solidFill>
            <a:ln>
              <a:solidFill>
                <a:srgbClr val="AC7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Related image">
              <a:extLst>
                <a:ext uri="{FF2B5EF4-FFF2-40B4-BE49-F238E27FC236}">
                  <a16:creationId xmlns:a16="http://schemas.microsoft.com/office/drawing/2014/main" id="{E98330E0-BCD4-41CC-8B96-8E5D03BEC3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9586" y="3740150"/>
              <a:ext cx="3281543" cy="21876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le of rocks&#10;&#10;Description generated with very high confidence">
              <a:extLst>
                <a:ext uri="{FF2B5EF4-FFF2-40B4-BE49-F238E27FC236}">
                  <a16:creationId xmlns:a16="http://schemas.microsoft.com/office/drawing/2014/main" id="{97F24E18-1B21-4FAB-A619-0601D317E4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4457" y="3740149"/>
              <a:ext cx="3346926" cy="2187695"/>
            </a:xfrm>
            <a:prstGeom prst="rect">
              <a:avLst/>
            </a:prstGeom>
          </p:spPr>
        </p:pic>
        <p:pic>
          <p:nvPicPr>
            <p:cNvPr id="6" name="Picture 5" descr="A close up of a tree&#10;&#10;Description automatically generated">
              <a:extLst>
                <a:ext uri="{FF2B5EF4-FFF2-40B4-BE49-F238E27FC236}">
                  <a16:creationId xmlns:a16="http://schemas.microsoft.com/office/drawing/2014/main" id="{739E3DA5-EF1A-4989-861D-763EE1B099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4458" y="1313700"/>
              <a:ext cx="6826671" cy="2282160"/>
            </a:xfrm>
            <a:prstGeom prst="rect">
              <a:avLst/>
            </a:prstGeom>
          </p:spPr>
        </p:pic>
      </p:grpSp>
    </p:spTree>
    <p:extLst>
      <p:ext uri="{BB962C8B-B14F-4D97-AF65-F5344CB8AC3E}">
        <p14:creationId xmlns:p14="http://schemas.microsoft.com/office/powerpoint/2010/main" val="194891210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p:cNvSpPr>
            <a:spLocks noGrp="1"/>
          </p:cNvSpPr>
          <p:nvPr>
            <p:ph type="title"/>
          </p:nvPr>
        </p:nvSpPr>
        <p:spPr>
          <a:xfrm>
            <a:off x="833002" y="365125"/>
            <a:ext cx="10520702" cy="1325563"/>
          </a:xfrm>
        </p:spPr>
        <p:txBody>
          <a:bodyPr>
            <a:normAutofit/>
          </a:bodyPr>
          <a:lstStyle/>
          <a:p>
            <a:r>
              <a:rPr lang="en-US" b="1" dirty="0"/>
              <a:t>Negative soil health effects from grazing</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62633647"/>
              </p:ext>
            </p:extLst>
          </p:nvPr>
        </p:nvGraphicFramePr>
        <p:xfrm>
          <a:off x="575187" y="1474839"/>
          <a:ext cx="10958052" cy="5105832"/>
        </p:xfrm>
        <a:graphic>
          <a:graphicData uri="http://schemas.openxmlformats.org/drawingml/2006/table">
            <a:tbl>
              <a:tblPr firstRow="1" bandRow="1">
                <a:tableStyleId>{5C22544A-7EE6-4342-B048-85BDC9FD1C3A}</a:tableStyleId>
              </a:tblPr>
              <a:tblGrid>
                <a:gridCol w="2833755">
                  <a:extLst>
                    <a:ext uri="{9D8B030D-6E8A-4147-A177-3AD203B41FA5}">
                      <a16:colId xmlns:a16="http://schemas.microsoft.com/office/drawing/2014/main" val="2226194375"/>
                    </a:ext>
                  </a:extLst>
                </a:gridCol>
                <a:gridCol w="3626687">
                  <a:extLst>
                    <a:ext uri="{9D8B030D-6E8A-4147-A177-3AD203B41FA5}">
                      <a16:colId xmlns:a16="http://schemas.microsoft.com/office/drawing/2014/main" val="1529140647"/>
                    </a:ext>
                  </a:extLst>
                </a:gridCol>
                <a:gridCol w="4497610">
                  <a:extLst>
                    <a:ext uri="{9D8B030D-6E8A-4147-A177-3AD203B41FA5}">
                      <a16:colId xmlns:a16="http://schemas.microsoft.com/office/drawing/2014/main" val="2495175010"/>
                    </a:ext>
                  </a:extLst>
                </a:gridCol>
              </a:tblGrid>
              <a:tr h="484741">
                <a:tc>
                  <a:txBody>
                    <a:bodyPr/>
                    <a:lstStyle/>
                    <a:p>
                      <a:pPr algn="ctr"/>
                      <a:r>
                        <a:rPr lang="en-US" sz="2800" dirty="0"/>
                        <a:t>Evidence</a:t>
                      </a:r>
                    </a:p>
                  </a:txBody>
                  <a:tcPr marL="67443" marR="67443" marT="33721" marB="33721"/>
                </a:tc>
                <a:tc>
                  <a:txBody>
                    <a:bodyPr/>
                    <a:lstStyle/>
                    <a:p>
                      <a:pPr algn="ctr"/>
                      <a:r>
                        <a:rPr lang="en-US" sz="2800" dirty="0"/>
                        <a:t>Result</a:t>
                      </a:r>
                    </a:p>
                  </a:txBody>
                  <a:tcPr marL="67443" marR="67443" marT="33721" marB="33721"/>
                </a:tc>
                <a:tc>
                  <a:txBody>
                    <a:bodyPr/>
                    <a:lstStyle/>
                    <a:p>
                      <a:pPr algn="ctr"/>
                      <a:r>
                        <a:rPr lang="en-US" sz="2800" dirty="0"/>
                        <a:t>Reason</a:t>
                      </a:r>
                    </a:p>
                  </a:txBody>
                  <a:tcPr marL="67443" marR="67443" marT="33721" marB="33721"/>
                </a:tc>
                <a:extLst>
                  <a:ext uri="{0D108BD9-81ED-4DB2-BD59-A6C34878D82A}">
                    <a16:rowId xmlns:a16="http://schemas.microsoft.com/office/drawing/2014/main" val="3072972724"/>
                  </a:ext>
                </a:extLst>
              </a:tr>
              <a:tr h="508728">
                <a:tc>
                  <a:txBody>
                    <a:bodyPr/>
                    <a:lstStyle/>
                    <a:p>
                      <a:pPr algn="ctr"/>
                      <a:r>
                        <a:rPr lang="en-US" sz="2200" dirty="0"/>
                        <a:t>Poor vegetation </a:t>
                      </a:r>
                    </a:p>
                  </a:txBody>
                  <a:tcPr marL="67443" marR="67443" marT="33721" marB="33721" anchor="ctr"/>
                </a:tc>
                <a:tc>
                  <a:txBody>
                    <a:bodyPr/>
                    <a:lstStyle/>
                    <a:p>
                      <a:pPr algn="ctr"/>
                      <a:r>
                        <a:rPr lang="en-US" sz="2200"/>
                        <a:t>No</a:t>
                      </a:r>
                      <a:r>
                        <a:rPr lang="en-US" sz="2200" baseline="0"/>
                        <a:t> feed</a:t>
                      </a:r>
                      <a:endParaRPr lang="en-US" sz="2200"/>
                    </a:p>
                  </a:txBody>
                  <a:tcPr marL="67443" marR="67443" marT="33721" marB="33721" anchor="ctr"/>
                </a:tc>
                <a:tc>
                  <a:txBody>
                    <a:bodyPr/>
                    <a:lstStyle/>
                    <a:p>
                      <a:pPr algn="ctr"/>
                      <a:r>
                        <a:rPr lang="en-US" sz="2200"/>
                        <a:t>Grazing</a:t>
                      </a:r>
                      <a:r>
                        <a:rPr lang="en-US" sz="2200" baseline="0"/>
                        <a:t> at wrong intervals</a:t>
                      </a:r>
                      <a:endParaRPr lang="en-US" sz="2200"/>
                    </a:p>
                  </a:txBody>
                  <a:tcPr marL="67443" marR="67443" marT="33721" marB="33721" anchor="ctr"/>
                </a:tc>
                <a:extLst>
                  <a:ext uri="{0D108BD9-81ED-4DB2-BD59-A6C34878D82A}">
                    <a16:rowId xmlns:a16="http://schemas.microsoft.com/office/drawing/2014/main" val="2955613911"/>
                  </a:ext>
                </a:extLst>
              </a:tr>
              <a:tr h="545690">
                <a:tc>
                  <a:txBody>
                    <a:bodyPr/>
                    <a:lstStyle/>
                    <a:p>
                      <a:pPr algn="ctr"/>
                      <a:r>
                        <a:rPr lang="en-US" sz="2200" dirty="0"/>
                        <a:t>Weed dominance</a:t>
                      </a:r>
                    </a:p>
                  </a:txBody>
                  <a:tcPr marL="67443" marR="67443" marT="33721" marB="33721" anchor="ctr"/>
                </a:tc>
                <a:tc>
                  <a:txBody>
                    <a:bodyPr/>
                    <a:lstStyle/>
                    <a:p>
                      <a:pPr algn="ctr"/>
                      <a:r>
                        <a:rPr lang="en-US" sz="2200" dirty="0"/>
                        <a:t>Decreased intake and ADG</a:t>
                      </a:r>
                    </a:p>
                  </a:txBody>
                  <a:tcPr marL="67443" marR="67443" marT="33721" marB="33721" anchor="ctr"/>
                </a:tc>
                <a:tc>
                  <a:txBody>
                    <a:bodyPr/>
                    <a:lstStyle/>
                    <a:p>
                      <a:pPr algn="ctr"/>
                      <a:r>
                        <a:rPr lang="en-US" sz="2200"/>
                        <a:t>Selective species grazing</a:t>
                      </a:r>
                    </a:p>
                  </a:txBody>
                  <a:tcPr marL="67443" marR="67443" marT="33721" marB="33721" anchor="ctr"/>
                </a:tc>
                <a:extLst>
                  <a:ext uri="{0D108BD9-81ED-4DB2-BD59-A6C34878D82A}">
                    <a16:rowId xmlns:a16="http://schemas.microsoft.com/office/drawing/2014/main" val="2711524851"/>
                  </a:ext>
                </a:extLst>
              </a:tr>
              <a:tr h="5161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t>Hard to shovel</a:t>
                      </a:r>
                      <a:r>
                        <a:rPr lang="en-US" sz="2200" baseline="0" dirty="0"/>
                        <a:t> wet</a:t>
                      </a:r>
                      <a:endParaRPr lang="en-US" sz="2200" dirty="0"/>
                    </a:p>
                  </a:txBody>
                  <a:tcPr marL="67443" marR="67443" marT="33721" marB="33721" anchor="ctr"/>
                </a:tc>
                <a:tc>
                  <a:txBody>
                    <a:bodyPr/>
                    <a:lstStyle/>
                    <a:p>
                      <a:pPr algn="ctr"/>
                      <a:r>
                        <a:rPr lang="en-US" sz="2200" dirty="0"/>
                        <a:t>Compaction</a:t>
                      </a:r>
                    </a:p>
                  </a:txBody>
                  <a:tcPr marL="67443" marR="67443" marT="33721" marB="33721" anchor="ctr"/>
                </a:tc>
                <a:tc>
                  <a:txBody>
                    <a:bodyPr/>
                    <a:lstStyle/>
                    <a:p>
                      <a:pPr algn="ctr"/>
                      <a:r>
                        <a:rPr lang="en-US" sz="2200"/>
                        <a:t>Animals on at wrong time</a:t>
                      </a:r>
                    </a:p>
                  </a:txBody>
                  <a:tcPr marL="67443" marR="67443" marT="33721" marB="33721" anchor="ctr"/>
                </a:tc>
                <a:extLst>
                  <a:ext uri="{0D108BD9-81ED-4DB2-BD59-A6C34878D82A}">
                    <a16:rowId xmlns:a16="http://schemas.microsoft.com/office/drawing/2014/main" val="3583142855"/>
                  </a:ext>
                </a:extLst>
              </a:tr>
              <a:tr h="560439">
                <a:tc>
                  <a:txBody>
                    <a:bodyPr/>
                    <a:lstStyle/>
                    <a:p>
                      <a:pPr algn="ctr"/>
                      <a:r>
                        <a:rPr lang="en-US" sz="2200"/>
                        <a:t>Smells bad</a:t>
                      </a:r>
                    </a:p>
                  </a:txBody>
                  <a:tcPr marL="67443" marR="67443" marT="33721" marB="33721" anchor="ctr"/>
                </a:tc>
                <a:tc>
                  <a:txBody>
                    <a:bodyPr/>
                    <a:lstStyle/>
                    <a:p>
                      <a:pPr algn="ctr"/>
                      <a:r>
                        <a:rPr lang="en-US" sz="2200" dirty="0"/>
                        <a:t>Anaerobic gas production</a:t>
                      </a:r>
                    </a:p>
                  </a:txBody>
                  <a:tcPr marL="67443" marR="67443" marT="33721" marB="33721" anchor="ctr"/>
                </a:tc>
                <a:tc>
                  <a:txBody>
                    <a:bodyPr/>
                    <a:lstStyle/>
                    <a:p>
                      <a:pPr algn="ctr"/>
                      <a:r>
                        <a:rPr lang="en-US" sz="2200"/>
                        <a:t>Crushed pore</a:t>
                      </a:r>
                      <a:r>
                        <a:rPr lang="en-US" sz="2200" baseline="0"/>
                        <a:t> space + Nitrogen</a:t>
                      </a:r>
                      <a:endParaRPr lang="en-US" sz="2200"/>
                    </a:p>
                  </a:txBody>
                  <a:tcPr marL="67443" marR="67443" marT="33721" marB="33721" anchor="ctr"/>
                </a:tc>
                <a:extLst>
                  <a:ext uri="{0D108BD9-81ED-4DB2-BD59-A6C34878D82A}">
                    <a16:rowId xmlns:a16="http://schemas.microsoft.com/office/drawing/2014/main" val="1182692359"/>
                  </a:ext>
                </a:extLst>
              </a:tr>
              <a:tr h="575187">
                <a:tc>
                  <a:txBody>
                    <a:bodyPr/>
                    <a:lstStyle/>
                    <a:p>
                      <a:pPr algn="ctr"/>
                      <a:r>
                        <a:rPr lang="en-US" sz="2200"/>
                        <a:t>Gray color</a:t>
                      </a:r>
                    </a:p>
                  </a:txBody>
                  <a:tcPr marL="67443" marR="67443" marT="33721" marB="33721" anchor="ctr"/>
                </a:tc>
                <a:tc>
                  <a:txBody>
                    <a:bodyPr/>
                    <a:lstStyle/>
                    <a:p>
                      <a:pPr algn="ctr"/>
                      <a:r>
                        <a:rPr lang="en-US" sz="2200" dirty="0"/>
                        <a:t>Slow</a:t>
                      </a:r>
                      <a:r>
                        <a:rPr lang="en-US" sz="2200" baseline="0" dirty="0"/>
                        <a:t> nutrient cycling</a:t>
                      </a:r>
                      <a:endParaRPr lang="en-US" sz="2200" dirty="0"/>
                    </a:p>
                  </a:txBody>
                  <a:tcPr marL="67443" marR="67443" marT="33721" marB="33721" anchor="ctr"/>
                </a:tc>
                <a:tc>
                  <a:txBody>
                    <a:bodyPr/>
                    <a:lstStyle/>
                    <a:p>
                      <a:pPr algn="ctr"/>
                      <a:r>
                        <a:rPr lang="en-US" sz="2200" dirty="0"/>
                        <a:t>Anaerobic environ -&gt; Fe</a:t>
                      </a:r>
                      <a:r>
                        <a:rPr lang="en-US" sz="2200" baseline="0" dirty="0"/>
                        <a:t> reduction</a:t>
                      </a:r>
                      <a:endParaRPr lang="en-US" sz="2200" dirty="0"/>
                    </a:p>
                  </a:txBody>
                  <a:tcPr marL="67443" marR="67443" marT="33721" marB="33721" anchor="ctr"/>
                </a:tc>
                <a:extLst>
                  <a:ext uri="{0D108BD9-81ED-4DB2-BD59-A6C34878D82A}">
                    <a16:rowId xmlns:a16="http://schemas.microsoft.com/office/drawing/2014/main" val="4259940764"/>
                  </a:ext>
                </a:extLst>
              </a:tr>
              <a:tr h="452270">
                <a:tc>
                  <a:txBody>
                    <a:bodyPr/>
                    <a:lstStyle/>
                    <a:p>
                      <a:pPr algn="ctr"/>
                      <a:r>
                        <a:rPr lang="en-US" sz="2200"/>
                        <a:t>Ponding</a:t>
                      </a:r>
                    </a:p>
                  </a:txBody>
                  <a:tcPr marL="67443" marR="67443" marT="33721" marB="33721" anchor="ctr"/>
                </a:tc>
                <a:tc>
                  <a:txBody>
                    <a:bodyPr/>
                    <a:lstStyle/>
                    <a:p>
                      <a:pPr algn="ctr"/>
                      <a:r>
                        <a:rPr lang="en-US" sz="2200"/>
                        <a:t>Less grazing land</a:t>
                      </a:r>
                    </a:p>
                  </a:txBody>
                  <a:tcPr marL="67443" marR="67443" marT="33721" marB="33721" anchor="ctr"/>
                </a:tc>
                <a:tc>
                  <a:txBody>
                    <a:bodyPr/>
                    <a:lstStyle/>
                    <a:p>
                      <a:pPr algn="ctr"/>
                      <a:r>
                        <a:rPr lang="en-US" sz="2200" dirty="0"/>
                        <a:t>Drainage issues</a:t>
                      </a:r>
                    </a:p>
                  </a:txBody>
                  <a:tcPr marL="67443" marR="67443" marT="33721" marB="33721" anchor="ctr"/>
                </a:tc>
                <a:extLst>
                  <a:ext uri="{0D108BD9-81ED-4DB2-BD59-A6C34878D82A}">
                    <a16:rowId xmlns:a16="http://schemas.microsoft.com/office/drawing/2014/main" val="2496031826"/>
                  </a:ext>
                </a:extLst>
              </a:tr>
              <a:tr h="624362">
                <a:tc>
                  <a:txBody>
                    <a:bodyPr/>
                    <a:lstStyle/>
                    <a:p>
                      <a:pPr algn="ctr"/>
                      <a:r>
                        <a:rPr lang="en-US" sz="2200"/>
                        <a:t>Dusty</a:t>
                      </a:r>
                    </a:p>
                  </a:txBody>
                  <a:tcPr marL="67443" marR="67443" marT="33721" marB="33721" anchor="ctr"/>
                </a:tc>
                <a:tc>
                  <a:txBody>
                    <a:bodyPr/>
                    <a:lstStyle/>
                    <a:p>
                      <a:pPr algn="ctr"/>
                      <a:r>
                        <a:rPr lang="en-US" sz="2200"/>
                        <a:t>Soil loss</a:t>
                      </a:r>
                    </a:p>
                  </a:txBody>
                  <a:tcPr marL="67443" marR="67443" marT="33721" marB="33721" anchor="ctr"/>
                </a:tc>
                <a:tc>
                  <a:txBody>
                    <a:bodyPr/>
                    <a:lstStyle/>
                    <a:p>
                      <a:pPr algn="ctr"/>
                      <a:r>
                        <a:rPr lang="en-US" sz="2200" dirty="0"/>
                        <a:t>Lack of rain or OM to hold water</a:t>
                      </a:r>
                    </a:p>
                  </a:txBody>
                  <a:tcPr marL="67443" marR="67443" marT="33721" marB="33721" anchor="ctr"/>
                </a:tc>
                <a:extLst>
                  <a:ext uri="{0D108BD9-81ED-4DB2-BD59-A6C34878D82A}">
                    <a16:rowId xmlns:a16="http://schemas.microsoft.com/office/drawing/2014/main" val="1896035383"/>
                  </a:ext>
                </a:extLst>
              </a:tr>
              <a:tr h="828800">
                <a:tc>
                  <a:txBody>
                    <a:bodyPr/>
                    <a:lstStyle/>
                    <a:p>
                      <a:pPr algn="ctr"/>
                      <a:r>
                        <a:rPr lang="en-US" sz="2200"/>
                        <a:t>Chlorosis</a:t>
                      </a:r>
                    </a:p>
                  </a:txBody>
                  <a:tcPr marL="67443" marR="67443" marT="33721" marB="33721" anchor="ctr"/>
                </a:tc>
                <a:tc>
                  <a:txBody>
                    <a:bodyPr/>
                    <a:lstStyle/>
                    <a:p>
                      <a:pPr algn="ctr"/>
                      <a:r>
                        <a:rPr lang="en-US" sz="2200"/>
                        <a:t>Poor</a:t>
                      </a:r>
                      <a:r>
                        <a:rPr lang="en-US" sz="2200" baseline="0"/>
                        <a:t> plant growth</a:t>
                      </a:r>
                      <a:endParaRPr lang="en-US" sz="2200"/>
                    </a:p>
                  </a:txBody>
                  <a:tcPr marL="67443" marR="67443" marT="33721" marB="33721" anchor="ctr"/>
                </a:tc>
                <a:tc>
                  <a:txBody>
                    <a:bodyPr/>
                    <a:lstStyle/>
                    <a:p>
                      <a:pPr algn="ctr"/>
                      <a:r>
                        <a:rPr lang="en-US" sz="2200" dirty="0"/>
                        <a:t>Low N or other photosynthesis limiting nutrient</a:t>
                      </a:r>
                    </a:p>
                  </a:txBody>
                  <a:tcPr marL="67443" marR="67443" marT="33721" marB="33721" anchor="ctr"/>
                </a:tc>
                <a:extLst>
                  <a:ext uri="{0D108BD9-81ED-4DB2-BD59-A6C34878D82A}">
                    <a16:rowId xmlns:a16="http://schemas.microsoft.com/office/drawing/2014/main" val="812389153"/>
                  </a:ext>
                </a:extLst>
              </a:tr>
            </a:tbl>
          </a:graphicData>
        </a:graphic>
      </p:graphicFrame>
    </p:spTree>
    <p:extLst>
      <p:ext uri="{BB962C8B-B14F-4D97-AF65-F5344CB8AC3E}">
        <p14:creationId xmlns:p14="http://schemas.microsoft.com/office/powerpoint/2010/main" val="2441472686"/>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D7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AB9F39-C76D-49F7-8955-6BC72444FD28}"/>
              </a:ext>
            </a:extLst>
          </p:cNvPr>
          <p:cNvSpPr>
            <a:spLocks noGrp="1"/>
          </p:cNvSpPr>
          <p:nvPr>
            <p:ph type="title"/>
          </p:nvPr>
        </p:nvSpPr>
        <p:spPr>
          <a:xfrm>
            <a:off x="524256" y="4767072"/>
            <a:ext cx="6594189" cy="1625210"/>
          </a:xfrm>
        </p:spPr>
        <p:txBody>
          <a:bodyPr>
            <a:normAutofit/>
          </a:bodyPr>
          <a:lstStyle/>
          <a:p>
            <a:pPr algn="r"/>
            <a:r>
              <a:rPr lang="en-US" sz="3700">
                <a:solidFill>
                  <a:srgbClr val="FFFFFF"/>
                </a:solidFill>
              </a:rPr>
              <a:t>NORTH AMERICAN PROJECT TO EVALUATE SOIL HEALTH MEASUREMENTS</a:t>
            </a:r>
            <a:endParaRPr lang="en-US" sz="3700" dirty="0">
              <a:solidFill>
                <a:srgbClr val="FFFFFF"/>
              </a:solidFill>
            </a:endParaRPr>
          </a:p>
        </p:txBody>
      </p:sp>
      <p:pic>
        <p:nvPicPr>
          <p:cNvPr id="7" name="Picture 6" descr="A group of people standing in front of a tree posing for the camera&#10;&#10;Description automatically generated">
            <a:extLst>
              <a:ext uri="{FF2B5EF4-FFF2-40B4-BE49-F238E27FC236}">
                <a16:creationId xmlns:a16="http://schemas.microsoft.com/office/drawing/2014/main" id="{F97A07F9-D15E-46CE-B211-41991D3C16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867" r="1" b="11545"/>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645AA6D-38C1-49E3-A082-0F1E9C5C415F}"/>
              </a:ext>
            </a:extLst>
          </p:cNvPr>
          <p:cNvSpPr>
            <a:spLocks noGrp="1"/>
          </p:cNvSpPr>
          <p:nvPr>
            <p:ph idx="1"/>
          </p:nvPr>
        </p:nvSpPr>
        <p:spPr>
          <a:xfrm>
            <a:off x="7582563" y="555586"/>
            <a:ext cx="4200465" cy="5836696"/>
          </a:xfrm>
        </p:spPr>
        <p:txBody>
          <a:bodyPr anchor="ctr">
            <a:normAutofit/>
          </a:bodyPr>
          <a:lstStyle/>
          <a:p>
            <a:r>
              <a:rPr lang="en-US" dirty="0">
                <a:solidFill>
                  <a:srgbClr val="FFFFFF"/>
                </a:solidFill>
              </a:rPr>
              <a:t>2000 Experimental Units </a:t>
            </a:r>
          </a:p>
          <a:p>
            <a:r>
              <a:rPr lang="en-US" dirty="0">
                <a:solidFill>
                  <a:srgbClr val="FFFFFF"/>
                </a:solidFill>
              </a:rPr>
              <a:t>120 Long-Term Sites </a:t>
            </a:r>
          </a:p>
          <a:p>
            <a:r>
              <a:rPr lang="en-US" dirty="0">
                <a:solidFill>
                  <a:srgbClr val="FFFFFF"/>
                </a:solidFill>
              </a:rPr>
              <a:t>Management History </a:t>
            </a:r>
          </a:p>
          <a:p>
            <a:r>
              <a:rPr lang="en-US" dirty="0">
                <a:solidFill>
                  <a:srgbClr val="FFFFFF"/>
                </a:solidFill>
              </a:rPr>
              <a:t>Yield and Economics </a:t>
            </a:r>
          </a:p>
          <a:p>
            <a:r>
              <a:rPr lang="en-US" dirty="0">
                <a:solidFill>
                  <a:srgbClr val="FFFFFF"/>
                </a:solidFill>
              </a:rPr>
              <a:t>31 Measurements </a:t>
            </a:r>
          </a:p>
          <a:p>
            <a:r>
              <a:rPr lang="en-US" dirty="0">
                <a:solidFill>
                  <a:srgbClr val="FFFFFF"/>
                </a:solidFill>
              </a:rPr>
              <a:t>16S, ITS, and Shotgun Metagenomics Sequenced</a:t>
            </a:r>
          </a:p>
          <a:p>
            <a:r>
              <a:rPr lang="en-US" dirty="0">
                <a:solidFill>
                  <a:srgbClr val="FFFFFF"/>
                </a:solidFill>
              </a:rPr>
              <a:t>SMAF, CASH, and Haney Systems Compared</a:t>
            </a:r>
          </a:p>
          <a:p>
            <a:endParaRPr lang="en-US" sz="2000" dirty="0">
              <a:solidFill>
                <a:srgbClr val="FFFFFF"/>
              </a:solidFill>
            </a:endParaRPr>
          </a:p>
        </p:txBody>
      </p:sp>
      <p:pic>
        <p:nvPicPr>
          <p:cNvPr id="10" name="SHI logo H ® 042017.png" descr="SHI logo H ® 042017.png">
            <a:extLst>
              <a:ext uri="{FF2B5EF4-FFF2-40B4-BE49-F238E27FC236}">
                <a16:creationId xmlns:a16="http://schemas.microsoft.com/office/drawing/2014/main" id="{04402FF5-AF98-470A-9CB4-B7BE95CA43FE}"/>
              </a:ext>
            </a:extLst>
          </p:cNvPr>
          <p:cNvPicPr>
            <a:picLocks noChangeAspect="1"/>
          </p:cNvPicPr>
          <p:nvPr/>
        </p:nvPicPr>
        <p:blipFill>
          <a:blip r:embed="rId3"/>
          <a:stretch>
            <a:fillRect/>
          </a:stretch>
        </p:blipFill>
        <p:spPr>
          <a:xfrm>
            <a:off x="321732" y="5879385"/>
            <a:ext cx="2289750" cy="655772"/>
          </a:xfrm>
          <a:prstGeom prst="rect">
            <a:avLst/>
          </a:prstGeom>
          <a:ln w="12700">
            <a:miter lim="400000"/>
          </a:ln>
        </p:spPr>
      </p:pic>
    </p:spTree>
    <p:extLst>
      <p:ext uri="{BB962C8B-B14F-4D97-AF65-F5344CB8AC3E}">
        <p14:creationId xmlns:p14="http://schemas.microsoft.com/office/powerpoint/2010/main" val="2703216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69FAB-EB03-483D-AF8B-7228292A67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E37D04-04E5-46D0-900C-3F16051EF87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82362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itle 1"/>
          <p:cNvSpPr txBox="1">
            <a:spLocks noGrp="1"/>
          </p:cNvSpPr>
          <p:nvPr>
            <p:ph type="title"/>
          </p:nvPr>
        </p:nvSpPr>
        <p:spPr>
          <a:xfrm>
            <a:off x="2152650" y="278541"/>
            <a:ext cx="7886700" cy="1325563"/>
          </a:xfrm>
          <a:prstGeom prst="rect">
            <a:avLst/>
          </a:prstGeom>
        </p:spPr>
        <p:txBody>
          <a:bodyPr>
            <a:normAutofit fontScale="90000"/>
          </a:bodyPr>
          <a:lstStyle/>
          <a:p>
            <a:pPr algn="ctr"/>
            <a:r>
              <a:rPr lang="en-US" dirty="0"/>
              <a:t>NORTH AMERICAN PROJECT TO EVALUATE SOIL HEALTH MEASUREMENTS</a:t>
            </a:r>
          </a:p>
        </p:txBody>
      </p:sp>
      <p:sp>
        <p:nvSpPr>
          <p:cNvPr id="125" name="Content Placeholder 2"/>
          <p:cNvSpPr txBox="1">
            <a:spLocks noGrp="1"/>
          </p:cNvSpPr>
          <p:nvPr>
            <p:ph type="body" idx="1"/>
          </p:nvPr>
        </p:nvSpPr>
        <p:spPr>
          <a:xfrm>
            <a:off x="2152650" y="2057400"/>
            <a:ext cx="7886700" cy="4119563"/>
          </a:xfrm>
          <a:prstGeom prst="rect">
            <a:avLst/>
          </a:prstGeom>
        </p:spPr>
        <p:txBody>
          <a:bodyPr/>
          <a:lstStyle/>
          <a:p>
            <a:r>
              <a:rPr lang="en-US" dirty="0"/>
              <a:t>2000 Experimental Units </a:t>
            </a:r>
          </a:p>
          <a:p>
            <a:r>
              <a:rPr lang="en-US" dirty="0"/>
              <a:t>120 Long-Term Sites </a:t>
            </a:r>
          </a:p>
          <a:p>
            <a:r>
              <a:rPr lang="en-US" dirty="0"/>
              <a:t>Management History </a:t>
            </a:r>
          </a:p>
          <a:p>
            <a:r>
              <a:rPr lang="en-US" dirty="0"/>
              <a:t>Yield and Economics </a:t>
            </a:r>
          </a:p>
          <a:p>
            <a:r>
              <a:rPr lang="en-US" dirty="0"/>
              <a:t>31 Measurements </a:t>
            </a:r>
          </a:p>
          <a:p>
            <a:r>
              <a:rPr lang="en-US" dirty="0"/>
              <a:t>16S, ITS, and Shotgun Metagenomics Sequenced</a:t>
            </a:r>
          </a:p>
          <a:p>
            <a:r>
              <a:rPr lang="en-US" dirty="0"/>
              <a:t>SMAF, CASH, and Haney Systems Compared</a:t>
            </a:r>
          </a:p>
        </p:txBody>
      </p:sp>
      <p:pic>
        <p:nvPicPr>
          <p:cNvPr id="126" name="SHI logo H ® 042017.png" descr="SHI logo H ® 042017.png"/>
          <p:cNvPicPr>
            <a:picLocks noChangeAspect="1"/>
          </p:cNvPicPr>
          <p:nvPr/>
        </p:nvPicPr>
        <p:blipFill>
          <a:blip r:embed="rId3"/>
          <a:stretch>
            <a:fillRect/>
          </a:stretch>
        </p:blipFill>
        <p:spPr>
          <a:xfrm>
            <a:off x="1634067" y="6129286"/>
            <a:ext cx="1571869" cy="450175"/>
          </a:xfrm>
          <a:prstGeom prst="rect">
            <a:avLst/>
          </a:prstGeom>
          <a:ln w="12700">
            <a:miter lim="400000"/>
          </a:ln>
        </p:spPr>
      </p:pic>
      <p:grpSp>
        <p:nvGrpSpPr>
          <p:cNvPr id="3" name="Group 2">
            <a:extLst>
              <a:ext uri="{FF2B5EF4-FFF2-40B4-BE49-F238E27FC236}">
                <a16:creationId xmlns:a16="http://schemas.microsoft.com/office/drawing/2014/main" id="{20758AE4-D075-4E23-A419-0B948A1D4167}"/>
              </a:ext>
            </a:extLst>
          </p:cNvPr>
          <p:cNvGrpSpPr/>
          <p:nvPr/>
        </p:nvGrpSpPr>
        <p:grpSpPr>
          <a:xfrm>
            <a:off x="6210619" y="2057399"/>
            <a:ext cx="4219575" cy="2188936"/>
            <a:chOff x="4613275" y="1359985"/>
            <a:chExt cx="4219575" cy="2188936"/>
          </a:xfrm>
        </p:grpSpPr>
        <p:sp>
          <p:nvSpPr>
            <p:cNvPr id="6" name="Rectangle 5">
              <a:extLst>
                <a:ext uri="{FF2B5EF4-FFF2-40B4-BE49-F238E27FC236}">
                  <a16:creationId xmlns:a16="http://schemas.microsoft.com/office/drawing/2014/main" id="{EEDCC30C-BDB4-44F9-9675-0B3C6875E347}"/>
                </a:ext>
              </a:extLst>
            </p:cNvPr>
            <p:cNvSpPr/>
            <p:nvPr/>
          </p:nvSpPr>
          <p:spPr>
            <a:xfrm>
              <a:off x="4613275" y="1359985"/>
              <a:ext cx="4219575" cy="2188936"/>
            </a:xfrm>
            <a:prstGeom prst="rect">
              <a:avLst/>
            </a:prstGeom>
            <a:solidFill>
              <a:srgbClr val="AC7F4A"/>
            </a:solidFill>
            <a:ln>
              <a:solidFill>
                <a:srgbClr val="AC7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tanding in front of a tree posing for the camera&#10;&#10;Description automatically generated">
              <a:extLst>
                <a:ext uri="{FF2B5EF4-FFF2-40B4-BE49-F238E27FC236}">
                  <a16:creationId xmlns:a16="http://schemas.microsoft.com/office/drawing/2014/main" id="{A499D881-6C2C-406D-972F-3054594956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765" b="19799"/>
            <a:stretch/>
          </p:blipFill>
          <p:spPr>
            <a:xfrm>
              <a:off x="4714875" y="1447800"/>
              <a:ext cx="4036907" cy="1981200"/>
            </a:xfrm>
            <a:prstGeom prst="rect">
              <a:avLst/>
            </a:prstGeom>
          </p:spPr>
        </p:pic>
      </p:grpSp>
    </p:spTree>
    <p:extLst>
      <p:ext uri="{BB962C8B-B14F-4D97-AF65-F5344CB8AC3E}">
        <p14:creationId xmlns:p14="http://schemas.microsoft.com/office/powerpoint/2010/main" val="238682872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A7F18A-32CB-4A06-9961-E0DADCB086DD}"/>
              </a:ext>
            </a:extLst>
          </p:cNvPr>
          <p:cNvSpPr/>
          <p:nvPr/>
        </p:nvSpPr>
        <p:spPr>
          <a:xfrm>
            <a:off x="4785322" y="512510"/>
            <a:ext cx="7332938" cy="5844048"/>
          </a:xfrm>
          <a:prstGeom prst="rect">
            <a:avLst/>
          </a:prstGeom>
          <a:solidFill>
            <a:srgbClr val="40404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21DF6B8-FDB4-4942-AF8A-C32674F9AF30}"/>
              </a:ext>
            </a:extLst>
          </p:cNvPr>
          <p:cNvSpPr>
            <a:spLocks noGrp="1"/>
          </p:cNvSpPr>
          <p:nvPr>
            <p:ph type="title"/>
          </p:nvPr>
        </p:nvSpPr>
        <p:spPr>
          <a:xfrm>
            <a:off x="464862" y="298874"/>
            <a:ext cx="3929338" cy="1999826"/>
          </a:xfrm>
          <a:noFill/>
          <a:ln w="19050">
            <a:solidFill>
              <a:schemeClr val="bg1"/>
            </a:solidFill>
          </a:ln>
        </p:spPr>
        <p:txBody>
          <a:bodyPr vert="horz" wrap="square" lIns="91440" tIns="45720" rIns="91440" bIns="45720" rtlCol="0" anchor="ctr">
            <a:normAutofit/>
          </a:bodyPr>
          <a:lstStyle/>
          <a:p>
            <a:pPr algn="ctr"/>
            <a:r>
              <a:rPr lang="en-US" sz="4000" b="1" dirty="0">
                <a:solidFill>
                  <a:schemeClr val="bg1"/>
                </a:solidFill>
              </a:rPr>
              <a:t>Functions rely on </a:t>
            </a:r>
            <a:r>
              <a:rPr lang="en-US" sz="4000" b="1" kern="1200" dirty="0">
                <a:solidFill>
                  <a:schemeClr val="bg1"/>
                </a:solidFill>
                <a:latin typeface="+mj-lt"/>
                <a:ea typeface="+mj-ea"/>
                <a:cs typeface="+mj-cs"/>
              </a:rPr>
              <a:t>biofilm - EPS</a:t>
            </a:r>
          </a:p>
        </p:txBody>
      </p:sp>
      <p:sp>
        <p:nvSpPr>
          <p:cNvPr id="9" name="TextBox 8"/>
          <p:cNvSpPr txBox="1"/>
          <p:nvPr/>
        </p:nvSpPr>
        <p:spPr>
          <a:xfrm>
            <a:off x="464862" y="2501900"/>
            <a:ext cx="3929338" cy="4152900"/>
          </a:xfrm>
          <a:prstGeom prst="rect">
            <a:avLst/>
          </a:prstGeom>
        </p:spPr>
        <p:txBody>
          <a:bodyPr vert="horz" lIns="91440" tIns="45720" rIns="91440" bIns="45720" rtlCol="0">
            <a:normAutofit fontScale="92500" lnSpcReduction="20000"/>
          </a:bodyPr>
          <a:lstStyle/>
          <a:p>
            <a:pPr indent="-228600">
              <a:lnSpc>
                <a:spcPct val="90000"/>
              </a:lnSpc>
              <a:spcAft>
                <a:spcPts val="600"/>
              </a:spcAft>
              <a:buFont typeface="Arial" panose="020B0604020202020204" pitchFamily="34" charset="0"/>
              <a:buChar char="•"/>
            </a:pPr>
            <a:r>
              <a:rPr lang="en-US" sz="2800" dirty="0">
                <a:solidFill>
                  <a:schemeClr val="bg1"/>
                </a:solidFill>
              </a:rPr>
              <a:t>Water storage +filtration</a:t>
            </a:r>
          </a:p>
          <a:p>
            <a:pPr indent="-228600">
              <a:lnSpc>
                <a:spcPct val="90000"/>
              </a:lnSpc>
              <a:spcAft>
                <a:spcPts val="600"/>
              </a:spcAft>
              <a:buFont typeface="Arial" panose="020B0604020202020204" pitchFamily="34" charset="0"/>
              <a:buChar char="•"/>
            </a:pPr>
            <a:endParaRPr lang="en-US" sz="2800" dirty="0">
              <a:solidFill>
                <a:schemeClr val="bg1"/>
              </a:solidFill>
            </a:endParaRPr>
          </a:p>
          <a:p>
            <a:pPr indent="-228600">
              <a:lnSpc>
                <a:spcPct val="90000"/>
              </a:lnSpc>
              <a:spcAft>
                <a:spcPts val="600"/>
              </a:spcAft>
              <a:buFont typeface="Arial" panose="020B0604020202020204" pitchFamily="34" charset="0"/>
              <a:buChar char="•"/>
            </a:pPr>
            <a:r>
              <a:rPr lang="en-US" sz="2800" dirty="0">
                <a:solidFill>
                  <a:schemeClr val="bg1"/>
                </a:solidFill>
              </a:rPr>
              <a:t>Nutrient retention</a:t>
            </a:r>
          </a:p>
          <a:p>
            <a:pPr indent="-228600">
              <a:lnSpc>
                <a:spcPct val="90000"/>
              </a:lnSpc>
              <a:spcAft>
                <a:spcPts val="600"/>
              </a:spcAft>
              <a:buFont typeface="Arial" panose="020B0604020202020204" pitchFamily="34" charset="0"/>
              <a:buChar char="•"/>
            </a:pPr>
            <a:endParaRPr lang="en-US" sz="2800" dirty="0">
              <a:solidFill>
                <a:schemeClr val="bg1"/>
              </a:solidFill>
            </a:endParaRPr>
          </a:p>
          <a:p>
            <a:pPr indent="-228600">
              <a:lnSpc>
                <a:spcPct val="90000"/>
              </a:lnSpc>
              <a:spcAft>
                <a:spcPts val="600"/>
              </a:spcAft>
              <a:buFont typeface="Arial" panose="020B0604020202020204" pitchFamily="34" charset="0"/>
              <a:buChar char="•"/>
            </a:pPr>
            <a:r>
              <a:rPr lang="en-US" sz="2800" dirty="0">
                <a:solidFill>
                  <a:schemeClr val="bg1"/>
                </a:solidFill>
              </a:rPr>
              <a:t>Nutrient acquisition</a:t>
            </a:r>
          </a:p>
          <a:p>
            <a:pPr indent="-228600">
              <a:lnSpc>
                <a:spcPct val="90000"/>
              </a:lnSpc>
              <a:spcAft>
                <a:spcPts val="600"/>
              </a:spcAft>
              <a:buFont typeface="Arial" panose="020B0604020202020204" pitchFamily="34" charset="0"/>
              <a:buChar char="•"/>
            </a:pPr>
            <a:endParaRPr lang="en-US" sz="2800" dirty="0">
              <a:solidFill>
                <a:schemeClr val="bg1"/>
              </a:solidFill>
            </a:endParaRPr>
          </a:p>
          <a:p>
            <a:pPr indent="-228600">
              <a:lnSpc>
                <a:spcPct val="90000"/>
              </a:lnSpc>
              <a:spcAft>
                <a:spcPts val="600"/>
              </a:spcAft>
              <a:buFont typeface="Arial" panose="020B0604020202020204" pitchFamily="34" charset="0"/>
              <a:buChar char="•"/>
            </a:pPr>
            <a:r>
              <a:rPr lang="en-US" sz="2800" dirty="0">
                <a:solidFill>
                  <a:schemeClr val="bg1"/>
                </a:solidFill>
              </a:rPr>
              <a:t>Nutrient cycling</a:t>
            </a:r>
          </a:p>
          <a:p>
            <a:pPr indent="-228600">
              <a:lnSpc>
                <a:spcPct val="90000"/>
              </a:lnSpc>
              <a:spcAft>
                <a:spcPts val="600"/>
              </a:spcAft>
              <a:buFont typeface="Arial" panose="020B0604020202020204" pitchFamily="34" charset="0"/>
              <a:buChar char="•"/>
            </a:pPr>
            <a:endParaRPr lang="en-US" sz="2800" dirty="0">
              <a:solidFill>
                <a:schemeClr val="bg1"/>
              </a:solidFill>
            </a:endParaRPr>
          </a:p>
          <a:p>
            <a:pPr indent="-228600">
              <a:lnSpc>
                <a:spcPct val="90000"/>
              </a:lnSpc>
              <a:spcAft>
                <a:spcPts val="600"/>
              </a:spcAft>
              <a:buFont typeface="Arial" panose="020B0604020202020204" pitchFamily="34" charset="0"/>
              <a:buChar char="•"/>
            </a:pPr>
            <a:r>
              <a:rPr lang="en-US" sz="2800" dirty="0">
                <a:solidFill>
                  <a:schemeClr val="bg1"/>
                </a:solidFill>
              </a:rPr>
              <a:t>Aggregate building</a:t>
            </a:r>
          </a:p>
          <a:p>
            <a:pPr indent="-228600">
              <a:lnSpc>
                <a:spcPct val="90000"/>
              </a:lnSpc>
              <a:spcAft>
                <a:spcPts val="600"/>
              </a:spcAft>
              <a:buFont typeface="Arial" panose="020B0604020202020204" pitchFamily="34" charset="0"/>
              <a:buChar char="•"/>
            </a:pPr>
            <a:endParaRPr lang="en-US" sz="2800" dirty="0">
              <a:solidFill>
                <a:schemeClr val="bg1"/>
              </a:solidFill>
            </a:endParaRPr>
          </a:p>
          <a:p>
            <a:pPr indent="-228600">
              <a:lnSpc>
                <a:spcPct val="90000"/>
              </a:lnSpc>
              <a:spcAft>
                <a:spcPts val="600"/>
              </a:spcAft>
              <a:buFont typeface="Arial" panose="020B0604020202020204" pitchFamily="34" charset="0"/>
              <a:buChar char="•"/>
            </a:pPr>
            <a:r>
              <a:rPr lang="en-US" sz="2800" dirty="0">
                <a:solidFill>
                  <a:schemeClr val="bg1"/>
                </a:solidFill>
              </a:rPr>
              <a:t>Gas cycling</a:t>
            </a:r>
          </a:p>
          <a:p>
            <a:pPr indent="-228600">
              <a:lnSpc>
                <a:spcPct val="90000"/>
              </a:lnSpc>
              <a:spcAft>
                <a:spcPts val="600"/>
              </a:spcAft>
              <a:buFont typeface="Arial" panose="020B0604020202020204" pitchFamily="34" charset="0"/>
              <a:buChar char="•"/>
            </a:pPr>
            <a:endParaRPr lang="en-US" sz="1600" dirty="0">
              <a:solidFill>
                <a:schemeClr val="bg1"/>
              </a:solidFill>
            </a:endParaRPr>
          </a:p>
          <a:p>
            <a:pPr indent="-228600">
              <a:lnSpc>
                <a:spcPct val="90000"/>
              </a:lnSpc>
              <a:spcAft>
                <a:spcPts val="600"/>
              </a:spcAft>
              <a:buFont typeface="Arial" panose="020B0604020202020204" pitchFamily="34" charset="0"/>
              <a:buChar char="•"/>
            </a:pPr>
            <a:endParaRPr lang="en-US" sz="1600" dirty="0">
              <a:solidFill>
                <a:schemeClr val="bg1"/>
              </a:solidFill>
            </a:endParaRPr>
          </a:p>
        </p:txBody>
      </p:sp>
      <p:pic>
        <p:nvPicPr>
          <p:cNvPr id="10" name="Picture 2" descr="Image result for EPS nutrient soil bacteria">
            <a:extLst>
              <a:ext uri="{FF2B5EF4-FFF2-40B4-BE49-F238E27FC236}">
                <a16:creationId xmlns:a16="http://schemas.microsoft.com/office/drawing/2014/main" id="{A6051808-40CC-4EB1-9732-8CB54D11820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 t="1471" r="823" b="2038"/>
          <a:stretch/>
        </p:blipFill>
        <p:spPr bwMode="auto">
          <a:xfrm>
            <a:off x="4859062" y="630494"/>
            <a:ext cx="7191124" cy="5597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74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Poor vegetation =&gt; </a:t>
            </a:r>
            <a:br>
              <a:rPr lang="en-US" b="1" dirty="0"/>
            </a:br>
            <a:r>
              <a:rPr lang="en-US" b="1" dirty="0"/>
              <a:t>Grazing wrong time</a:t>
            </a:r>
            <a:endParaRPr lang="en-US" dirty="0"/>
          </a:p>
        </p:txBody>
      </p:sp>
      <p:sp>
        <p:nvSpPr>
          <p:cNvPr id="3" name="Content Placeholder 2"/>
          <p:cNvSpPr>
            <a:spLocks noGrp="1"/>
          </p:cNvSpPr>
          <p:nvPr>
            <p:ph idx="1"/>
          </p:nvPr>
        </p:nvSpPr>
        <p:spPr>
          <a:xfrm>
            <a:off x="838200" y="1825625"/>
            <a:ext cx="7022909" cy="4351338"/>
          </a:xfrm>
        </p:spPr>
        <p:txBody>
          <a:bodyPr>
            <a:normAutofit/>
          </a:bodyPr>
          <a:lstStyle/>
          <a:p>
            <a:r>
              <a:rPr lang="en-US" dirty="0"/>
              <a:t>Grasses do not go back into vegetative growth if grazed during reproductive phase </a:t>
            </a:r>
          </a:p>
          <a:p>
            <a:r>
              <a:rPr lang="en-US" dirty="0"/>
              <a:t>Leaves are more palatable than stems</a:t>
            </a:r>
          </a:p>
          <a:p>
            <a:r>
              <a:rPr lang="en-US" dirty="0"/>
              <a:t>New growth or regrowth is more nutritious than older tissue</a:t>
            </a:r>
          </a:p>
          <a:p>
            <a:r>
              <a:rPr lang="en-US" dirty="0"/>
              <a:t>Animals will select fresh growth </a:t>
            </a:r>
          </a:p>
          <a:p>
            <a:r>
              <a:rPr lang="en-US" dirty="0"/>
              <a:t>Challenging in our spring</a:t>
            </a:r>
          </a:p>
          <a:p>
            <a:r>
              <a:rPr lang="en-US" dirty="0"/>
              <a:t>Feedback for nutrient acquisition</a:t>
            </a:r>
          </a:p>
          <a:p>
            <a:pPr marL="0" indent="0">
              <a:buNone/>
            </a:pPr>
            <a:endParaRPr lang="en-US" dirty="0"/>
          </a:p>
          <a:p>
            <a:endParaRPr lang="en-US" dirty="0"/>
          </a:p>
        </p:txBody>
      </p:sp>
      <p:pic>
        <p:nvPicPr>
          <p:cNvPr id="5" name="Picture 2" descr="Image result for plant growth phase graz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230" y="3383307"/>
            <a:ext cx="4380037" cy="34762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plant growth phase graz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8230" y="288191"/>
            <a:ext cx="4380037" cy="31207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466219" y="15265"/>
            <a:ext cx="4725781" cy="369332"/>
          </a:xfrm>
          <a:prstGeom prst="rect">
            <a:avLst/>
          </a:prstGeom>
        </p:spPr>
        <p:txBody>
          <a:bodyPr wrap="none">
            <a:spAutoFit/>
          </a:bodyPr>
          <a:lstStyle/>
          <a:p>
            <a:r>
              <a:rPr lang="en-US" dirty="0"/>
              <a:t>Comprehensive grazing report </a:t>
            </a:r>
            <a:r>
              <a:rPr lang="en-US" dirty="0" err="1"/>
              <a:t>Machachek</a:t>
            </a:r>
            <a:r>
              <a:rPr lang="en-US" dirty="0"/>
              <a:t>, 2012</a:t>
            </a:r>
          </a:p>
        </p:txBody>
      </p:sp>
    </p:spTree>
    <p:extLst>
      <p:ext uri="{BB962C8B-B14F-4D97-AF65-F5344CB8AC3E}">
        <p14:creationId xmlns:p14="http://schemas.microsoft.com/office/powerpoint/2010/main" val="409575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7896"/>
            <a:ext cx="10515600" cy="1325563"/>
          </a:xfrm>
        </p:spPr>
        <p:txBody>
          <a:bodyPr>
            <a:normAutofit/>
          </a:bodyPr>
          <a:lstStyle/>
          <a:p>
            <a:pPr fontAlgn="t"/>
            <a:r>
              <a:rPr lang="en-US" b="1" dirty="0"/>
              <a:t>Poor vegetation =&gt; </a:t>
            </a:r>
            <a:br>
              <a:rPr lang="en-US" b="1" dirty="0"/>
            </a:br>
            <a:r>
              <a:rPr lang="en-US" b="1" dirty="0"/>
              <a:t>Little time for regrowth </a:t>
            </a:r>
          </a:p>
        </p:txBody>
      </p:sp>
      <p:sp>
        <p:nvSpPr>
          <p:cNvPr id="3" name="Content Placeholder 2"/>
          <p:cNvSpPr>
            <a:spLocks noGrp="1"/>
          </p:cNvSpPr>
          <p:nvPr>
            <p:ph idx="1"/>
          </p:nvPr>
        </p:nvSpPr>
        <p:spPr>
          <a:xfrm>
            <a:off x="563263" y="1543459"/>
            <a:ext cx="10515600" cy="4675709"/>
          </a:xfrm>
        </p:spPr>
        <p:txBody>
          <a:bodyPr/>
          <a:lstStyle/>
          <a:p>
            <a:r>
              <a:rPr lang="en-US" dirty="0"/>
              <a:t>As forage is eaten, the C captured by photosynthesis is decreased</a:t>
            </a:r>
          </a:p>
          <a:p>
            <a:r>
              <a:rPr lang="en-US" dirty="0"/>
              <a:t>Less energy to root zone</a:t>
            </a:r>
          </a:p>
          <a:p>
            <a:r>
              <a:rPr lang="en-US" dirty="0"/>
              <a:t>Less root to get water and nutrients</a:t>
            </a:r>
          </a:p>
          <a:p>
            <a:r>
              <a:rPr lang="en-US" dirty="0"/>
              <a:t>Slower regrowth</a:t>
            </a:r>
          </a:p>
          <a:p>
            <a:r>
              <a:rPr lang="en-US" dirty="0"/>
              <a:t>Fewer plant C inputs</a:t>
            </a:r>
          </a:p>
          <a:p>
            <a:r>
              <a:rPr lang="en-US" dirty="0"/>
              <a:t>Microbial community activity decrease</a:t>
            </a:r>
          </a:p>
          <a:p>
            <a:r>
              <a:rPr lang="en-US" dirty="0"/>
              <a:t>Animals will choose to eat fresh</a:t>
            </a:r>
          </a:p>
          <a:p>
            <a:pPr lvl="1"/>
            <a:r>
              <a:rPr lang="en-US" dirty="0"/>
              <a:t>Continues cycle of less root biomass</a:t>
            </a:r>
          </a:p>
          <a:p>
            <a:endParaRPr lang="en-US" dirty="0"/>
          </a:p>
          <a:p>
            <a:endParaRPr lang="en-US" dirty="0"/>
          </a:p>
        </p:txBody>
      </p:sp>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3864" y="2101751"/>
            <a:ext cx="5377279" cy="4032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14383" y="5526671"/>
            <a:ext cx="1627214" cy="1384995"/>
          </a:xfrm>
          <a:prstGeom prst="rect">
            <a:avLst/>
          </a:prstGeom>
          <a:solidFill>
            <a:schemeClr val="accent6">
              <a:lumMod val="20000"/>
              <a:lumOff val="80000"/>
            </a:schemeClr>
          </a:solidFill>
        </p:spPr>
        <p:txBody>
          <a:bodyPr wrap="square" rtlCol="0">
            <a:spAutoFit/>
          </a:bodyPr>
          <a:lstStyle/>
          <a:p>
            <a:pPr algn="ctr"/>
            <a:r>
              <a:rPr lang="en-US" sz="2800" dirty="0"/>
              <a:t>Never Grazed</a:t>
            </a:r>
          </a:p>
          <a:p>
            <a:pPr algn="ctr"/>
            <a:endParaRPr lang="en-US" sz="2800" dirty="0"/>
          </a:p>
        </p:txBody>
      </p:sp>
      <p:sp>
        <p:nvSpPr>
          <p:cNvPr id="6" name="TextBox 5"/>
          <p:cNvSpPr txBox="1"/>
          <p:nvPr/>
        </p:nvSpPr>
        <p:spPr>
          <a:xfrm>
            <a:off x="7832491" y="5526671"/>
            <a:ext cx="1520223" cy="1384995"/>
          </a:xfrm>
          <a:prstGeom prst="rect">
            <a:avLst/>
          </a:prstGeom>
          <a:solidFill>
            <a:schemeClr val="accent6">
              <a:lumMod val="20000"/>
              <a:lumOff val="80000"/>
            </a:schemeClr>
          </a:solidFill>
        </p:spPr>
        <p:txBody>
          <a:bodyPr wrap="square" rtlCol="0">
            <a:spAutoFit/>
          </a:bodyPr>
          <a:lstStyle/>
          <a:p>
            <a:pPr algn="ctr"/>
            <a:r>
              <a:rPr lang="en-US" sz="2800" dirty="0"/>
              <a:t>90%     21 day recovery</a:t>
            </a:r>
          </a:p>
        </p:txBody>
      </p:sp>
      <p:sp>
        <p:nvSpPr>
          <p:cNvPr id="7" name="TextBox 6"/>
          <p:cNvSpPr txBox="1"/>
          <p:nvPr/>
        </p:nvSpPr>
        <p:spPr>
          <a:xfrm>
            <a:off x="9261227" y="5526671"/>
            <a:ext cx="1526117" cy="1384995"/>
          </a:xfrm>
          <a:prstGeom prst="rect">
            <a:avLst/>
          </a:prstGeom>
          <a:solidFill>
            <a:schemeClr val="accent6">
              <a:lumMod val="20000"/>
              <a:lumOff val="80000"/>
            </a:schemeClr>
          </a:solidFill>
        </p:spPr>
        <p:txBody>
          <a:bodyPr wrap="square" rtlCol="0">
            <a:spAutoFit/>
          </a:bodyPr>
          <a:lstStyle/>
          <a:p>
            <a:pPr algn="ctr"/>
            <a:r>
              <a:rPr lang="en-US" sz="2800" dirty="0"/>
              <a:t>50%       3 day recovery</a:t>
            </a:r>
          </a:p>
        </p:txBody>
      </p:sp>
      <p:sp>
        <p:nvSpPr>
          <p:cNvPr id="8" name="TextBox 7"/>
          <p:cNvSpPr txBox="1"/>
          <p:nvPr/>
        </p:nvSpPr>
        <p:spPr>
          <a:xfrm>
            <a:off x="10695856" y="5526671"/>
            <a:ext cx="1520224" cy="1384995"/>
          </a:xfrm>
          <a:prstGeom prst="rect">
            <a:avLst/>
          </a:prstGeom>
          <a:solidFill>
            <a:schemeClr val="accent6">
              <a:lumMod val="20000"/>
              <a:lumOff val="80000"/>
            </a:schemeClr>
          </a:solidFill>
        </p:spPr>
        <p:txBody>
          <a:bodyPr wrap="square" rtlCol="0">
            <a:spAutoFit/>
          </a:bodyPr>
          <a:lstStyle/>
          <a:p>
            <a:pPr algn="ctr"/>
            <a:r>
              <a:rPr lang="en-US" sz="2800" dirty="0"/>
              <a:t>90%       3 day recovery</a:t>
            </a:r>
          </a:p>
        </p:txBody>
      </p:sp>
    </p:spTree>
    <p:extLst>
      <p:ext uri="{BB962C8B-B14F-4D97-AF65-F5344CB8AC3E}">
        <p14:creationId xmlns:p14="http://schemas.microsoft.com/office/powerpoint/2010/main" val="49774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D77D81-3173-46B2-9E0F-B24D994507F7}"/>
              </a:ext>
            </a:extLst>
          </p:cNvPr>
          <p:cNvSpPr/>
          <p:nvPr/>
        </p:nvSpPr>
        <p:spPr>
          <a:xfrm>
            <a:off x="0" y="0"/>
            <a:ext cx="12307633" cy="6858000"/>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6200000">
            <a:off x="-2401782" y="2081569"/>
            <a:ext cx="5841207" cy="1325563"/>
          </a:xfrm>
        </p:spPr>
        <p:txBody>
          <a:bodyPr>
            <a:normAutofit/>
          </a:bodyPr>
          <a:lstStyle/>
          <a:p>
            <a:r>
              <a:rPr lang="en-US" sz="5400" b="1" dirty="0">
                <a:solidFill>
                  <a:schemeClr val="bg1"/>
                </a:solidFill>
              </a:rPr>
              <a:t>6 functions of soil</a:t>
            </a:r>
          </a:p>
        </p:txBody>
      </p:sp>
      <p:pic>
        <p:nvPicPr>
          <p:cNvPr id="3076" name="Picture 4" descr="Image result for soil fun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386" y="-79316"/>
            <a:ext cx="10424930" cy="69364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9756" y="-51691"/>
            <a:ext cx="4471794" cy="553998"/>
          </a:xfrm>
          <a:prstGeom prst="rect">
            <a:avLst/>
          </a:prstGeom>
          <a:solidFill>
            <a:schemeClr val="accent6"/>
          </a:solidFill>
        </p:spPr>
        <p:txBody>
          <a:bodyPr wrap="square" rtlCol="0">
            <a:spAutoFit/>
          </a:bodyPr>
          <a:lstStyle/>
          <a:p>
            <a:pPr algn="ctr"/>
            <a:r>
              <a:rPr lang="en-US" sz="3000" dirty="0"/>
              <a:t>Medium for plant growth</a:t>
            </a:r>
          </a:p>
        </p:txBody>
      </p:sp>
      <p:sp>
        <p:nvSpPr>
          <p:cNvPr id="7" name="TextBox 6"/>
          <p:cNvSpPr txBox="1"/>
          <p:nvPr/>
        </p:nvSpPr>
        <p:spPr>
          <a:xfrm>
            <a:off x="9151838" y="4332582"/>
            <a:ext cx="3155795" cy="1015663"/>
          </a:xfrm>
          <a:prstGeom prst="rect">
            <a:avLst/>
          </a:prstGeom>
          <a:solidFill>
            <a:schemeClr val="accent6"/>
          </a:solidFill>
        </p:spPr>
        <p:txBody>
          <a:bodyPr wrap="square" rtlCol="0">
            <a:spAutoFit/>
          </a:bodyPr>
          <a:lstStyle/>
          <a:p>
            <a:pPr algn="ctr"/>
            <a:r>
              <a:rPr lang="en-US" sz="3000" dirty="0"/>
              <a:t>Habitat for organisms</a:t>
            </a:r>
          </a:p>
        </p:txBody>
      </p:sp>
      <p:sp>
        <p:nvSpPr>
          <p:cNvPr id="8" name="TextBox 7"/>
          <p:cNvSpPr txBox="1"/>
          <p:nvPr/>
        </p:nvSpPr>
        <p:spPr>
          <a:xfrm>
            <a:off x="9188151" y="2116875"/>
            <a:ext cx="3155795" cy="1015663"/>
          </a:xfrm>
          <a:prstGeom prst="rect">
            <a:avLst/>
          </a:prstGeom>
          <a:solidFill>
            <a:schemeClr val="accent6"/>
          </a:solidFill>
        </p:spPr>
        <p:txBody>
          <a:bodyPr wrap="square" rtlCol="0">
            <a:spAutoFit/>
          </a:bodyPr>
          <a:lstStyle/>
          <a:p>
            <a:pPr algn="ctr"/>
            <a:r>
              <a:rPr lang="en-US" sz="3000" dirty="0"/>
              <a:t>Modifier of atmosphere</a:t>
            </a:r>
          </a:p>
        </p:txBody>
      </p:sp>
      <p:sp>
        <p:nvSpPr>
          <p:cNvPr id="9" name="TextBox 8"/>
          <p:cNvSpPr txBox="1"/>
          <p:nvPr/>
        </p:nvSpPr>
        <p:spPr>
          <a:xfrm>
            <a:off x="7368478" y="12243"/>
            <a:ext cx="3155795" cy="1015663"/>
          </a:xfrm>
          <a:prstGeom prst="rect">
            <a:avLst/>
          </a:prstGeom>
          <a:solidFill>
            <a:schemeClr val="accent6"/>
          </a:solidFill>
        </p:spPr>
        <p:txBody>
          <a:bodyPr wrap="square" rtlCol="0">
            <a:spAutoFit/>
          </a:bodyPr>
          <a:lstStyle/>
          <a:p>
            <a:pPr algn="ctr"/>
            <a:r>
              <a:rPr lang="en-US" sz="3000" dirty="0"/>
              <a:t>Recycling nutrients = decomposition</a:t>
            </a:r>
          </a:p>
        </p:txBody>
      </p:sp>
      <p:sp>
        <p:nvSpPr>
          <p:cNvPr id="10" name="TextBox 9"/>
          <p:cNvSpPr txBox="1"/>
          <p:nvPr/>
        </p:nvSpPr>
        <p:spPr>
          <a:xfrm>
            <a:off x="765214" y="5704612"/>
            <a:ext cx="3155795" cy="1015663"/>
          </a:xfrm>
          <a:prstGeom prst="rect">
            <a:avLst/>
          </a:prstGeom>
          <a:solidFill>
            <a:schemeClr val="accent6"/>
          </a:solidFill>
        </p:spPr>
        <p:txBody>
          <a:bodyPr wrap="square" rtlCol="0">
            <a:spAutoFit/>
          </a:bodyPr>
          <a:lstStyle/>
          <a:p>
            <a:pPr algn="ctr"/>
            <a:r>
              <a:rPr lang="en-US" sz="3000" dirty="0"/>
              <a:t>Water supply and purification</a:t>
            </a:r>
          </a:p>
        </p:txBody>
      </p:sp>
      <p:sp>
        <p:nvSpPr>
          <p:cNvPr id="11" name="TextBox 10"/>
          <p:cNvSpPr txBox="1"/>
          <p:nvPr/>
        </p:nvSpPr>
        <p:spPr>
          <a:xfrm>
            <a:off x="6502148" y="6138283"/>
            <a:ext cx="4480389" cy="553998"/>
          </a:xfrm>
          <a:prstGeom prst="rect">
            <a:avLst/>
          </a:prstGeom>
          <a:solidFill>
            <a:schemeClr val="accent6"/>
          </a:solidFill>
        </p:spPr>
        <p:txBody>
          <a:bodyPr wrap="square" rtlCol="0">
            <a:spAutoFit/>
          </a:bodyPr>
          <a:lstStyle/>
          <a:p>
            <a:pPr algn="ctr"/>
            <a:r>
              <a:rPr lang="en-US" sz="3000" dirty="0"/>
              <a:t>Engineering medium</a:t>
            </a:r>
          </a:p>
        </p:txBody>
      </p:sp>
      <p:sp>
        <p:nvSpPr>
          <p:cNvPr id="5" name="Rectangle 4">
            <a:extLst>
              <a:ext uri="{FF2B5EF4-FFF2-40B4-BE49-F238E27FC236}">
                <a16:creationId xmlns:a16="http://schemas.microsoft.com/office/drawing/2014/main" id="{A67D969C-98A5-4C8E-BDE4-A50ECB8A7ADE}"/>
              </a:ext>
            </a:extLst>
          </p:cNvPr>
          <p:cNvSpPr/>
          <p:nvPr/>
        </p:nvSpPr>
        <p:spPr>
          <a:xfrm>
            <a:off x="9744075" y="3132538"/>
            <a:ext cx="1171575" cy="410006"/>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B8CB5E2-2EEA-4162-A257-B1D0B5D74050}"/>
              </a:ext>
            </a:extLst>
          </p:cNvPr>
          <p:cNvSpPr txBox="1"/>
          <p:nvPr/>
        </p:nvSpPr>
        <p:spPr>
          <a:xfrm>
            <a:off x="5328810" y="3337541"/>
            <a:ext cx="1325565" cy="800219"/>
          </a:xfrm>
          <a:prstGeom prst="rect">
            <a:avLst/>
          </a:prstGeom>
          <a:noFill/>
        </p:spPr>
        <p:txBody>
          <a:bodyPr wrap="square" rtlCol="0">
            <a:spAutoFit/>
          </a:bodyPr>
          <a:lstStyle/>
          <a:p>
            <a:r>
              <a:rPr lang="en-US" sz="4600" dirty="0"/>
              <a:t>SOIL</a:t>
            </a:r>
          </a:p>
        </p:txBody>
      </p:sp>
    </p:spTree>
    <p:extLst>
      <p:ext uri="{BB962C8B-B14F-4D97-AF65-F5344CB8AC3E}">
        <p14:creationId xmlns:p14="http://schemas.microsoft.com/office/powerpoint/2010/main" val="42244891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t"/>
            <a:r>
              <a:rPr lang="en-US" b="1" dirty="0"/>
              <a:t>Weed dominance</a:t>
            </a:r>
            <a:r>
              <a:rPr lang="en-US" dirty="0"/>
              <a:t> =&gt; </a:t>
            </a:r>
            <a:r>
              <a:rPr lang="en-US" b="1" dirty="0"/>
              <a:t>Decreased intake and ADG</a:t>
            </a:r>
            <a:r>
              <a:rPr lang="en-US" dirty="0"/>
              <a:t/>
            </a:r>
            <a:br>
              <a:rPr lang="en-US" dirty="0"/>
            </a:br>
            <a:r>
              <a:rPr lang="en-US" b="1" dirty="0"/>
              <a:t>Selective species grazing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Animals will choose to graze their favorites </a:t>
            </a:r>
          </a:p>
          <a:p>
            <a:r>
              <a:rPr lang="en-US" dirty="0"/>
              <a:t>Will come back to get the freshest new growth</a:t>
            </a:r>
          </a:p>
          <a:p>
            <a:r>
              <a:rPr lang="en-US" dirty="0"/>
              <a:t>Destroys photosynthetic capability</a:t>
            </a:r>
          </a:p>
          <a:p>
            <a:r>
              <a:rPr lang="en-US" dirty="0"/>
              <a:t>Destroys root system of favored species</a:t>
            </a:r>
          </a:p>
          <a:p>
            <a:r>
              <a:rPr lang="en-US" dirty="0"/>
              <a:t>Diminishes SOM and root microbial interactions</a:t>
            </a:r>
          </a:p>
          <a:p>
            <a:r>
              <a:rPr lang="en-US" dirty="0"/>
              <a:t>Favorite species can not compete with less palatable</a:t>
            </a:r>
          </a:p>
          <a:p>
            <a:r>
              <a:rPr lang="en-US" dirty="0"/>
              <a:t>Weeds take over</a:t>
            </a:r>
          </a:p>
          <a:p>
            <a:r>
              <a:rPr lang="en-US" dirty="0"/>
              <a:t>Fewer digestible nutrients </a:t>
            </a:r>
          </a:p>
          <a:p>
            <a:r>
              <a:rPr lang="en-US" dirty="0"/>
              <a:t>Poor animal performance</a:t>
            </a:r>
          </a:p>
          <a:p>
            <a:r>
              <a:rPr lang="en-US" dirty="0"/>
              <a:t>Supplement with other feed</a:t>
            </a:r>
          </a:p>
        </p:txBody>
      </p:sp>
      <p:pic>
        <p:nvPicPr>
          <p:cNvPr id="4" name="Picture 4" descr="Image result for weeds OSU dairy pasture"/>
          <p:cNvPicPr>
            <a:picLocks noChangeAspect="1" noChangeArrowheads="1"/>
          </p:cNvPicPr>
          <p:nvPr/>
        </p:nvPicPr>
        <p:blipFill rotWithShape="1">
          <a:blip r:embed="rId3">
            <a:extLst>
              <a:ext uri="{28A0092B-C50C-407E-A947-70E740481C1C}">
                <a14:useLocalDpi xmlns:a14="http://schemas.microsoft.com/office/drawing/2010/main" val="0"/>
              </a:ext>
            </a:extLst>
          </a:blip>
          <a:srcRect t="-10321" b="10321"/>
          <a:stretch/>
        </p:blipFill>
        <p:spPr bwMode="auto">
          <a:xfrm>
            <a:off x="8245996" y="1254153"/>
            <a:ext cx="3708542" cy="2776771"/>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Image result for weeds in pas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1552" y="4244340"/>
            <a:ext cx="4652986" cy="2288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1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Compaction</a:t>
            </a:r>
            <a:r>
              <a:rPr lang="en-US" dirty="0"/>
              <a:t> =&gt;</a:t>
            </a:r>
            <a:br>
              <a:rPr lang="en-US" dirty="0"/>
            </a:br>
            <a:r>
              <a:rPr lang="en-US" b="1" dirty="0"/>
              <a:t>Animals on at wrong time</a:t>
            </a:r>
            <a:r>
              <a:rPr lang="en-US" dirty="0"/>
              <a:t/>
            </a:r>
            <a:br>
              <a:rPr lang="en-US" dirty="0"/>
            </a:br>
            <a:endParaRPr lang="en-US" dirty="0"/>
          </a:p>
        </p:txBody>
      </p:sp>
      <p:sp>
        <p:nvSpPr>
          <p:cNvPr id="3" name="Content Placeholder 2"/>
          <p:cNvSpPr>
            <a:spLocks noGrp="1"/>
          </p:cNvSpPr>
          <p:nvPr>
            <p:ph idx="1"/>
          </p:nvPr>
        </p:nvSpPr>
        <p:spPr>
          <a:xfrm>
            <a:off x="838200" y="1825625"/>
            <a:ext cx="7929113" cy="4834482"/>
          </a:xfrm>
        </p:spPr>
        <p:txBody>
          <a:bodyPr>
            <a:normAutofit/>
          </a:bodyPr>
          <a:lstStyle/>
          <a:p>
            <a:r>
              <a:rPr lang="en-US" dirty="0"/>
              <a:t>Compaction impacts the habitat space (pores), and food and water availability</a:t>
            </a:r>
          </a:p>
          <a:p>
            <a:r>
              <a:rPr lang="en-US" dirty="0"/>
              <a:t>Compaction leads to </a:t>
            </a:r>
          </a:p>
          <a:p>
            <a:pPr lvl="1"/>
            <a:r>
              <a:rPr lang="en-US" dirty="0"/>
              <a:t>slow water infiltration</a:t>
            </a:r>
          </a:p>
          <a:p>
            <a:pPr lvl="1"/>
            <a:r>
              <a:rPr lang="en-US" dirty="0"/>
              <a:t>ponding</a:t>
            </a:r>
          </a:p>
          <a:p>
            <a:pPr lvl="1"/>
            <a:r>
              <a:rPr lang="en-US" dirty="0"/>
              <a:t>surface runoff</a:t>
            </a:r>
          </a:p>
          <a:p>
            <a:pPr lvl="1"/>
            <a:r>
              <a:rPr lang="en-US" dirty="0"/>
              <a:t>reduced beneficial microbial habitat</a:t>
            </a:r>
          </a:p>
          <a:p>
            <a:pPr lvl="1"/>
            <a:r>
              <a:rPr lang="en-US" dirty="0"/>
              <a:t>anaerobic conditions</a:t>
            </a:r>
          </a:p>
          <a:p>
            <a:pPr lvl="1"/>
            <a:r>
              <a:rPr lang="en-US" dirty="0"/>
              <a:t>poor root growth</a:t>
            </a:r>
          </a:p>
          <a:p>
            <a:pPr lvl="1"/>
            <a:r>
              <a:rPr lang="en-US" dirty="0"/>
              <a:t>nutrient deficiencies</a:t>
            </a:r>
          </a:p>
          <a:p>
            <a:r>
              <a:rPr lang="en-US" dirty="0"/>
              <a:t>All of those result in reduced function</a:t>
            </a:r>
          </a:p>
        </p:txBody>
      </p:sp>
      <p:pic>
        <p:nvPicPr>
          <p:cNvPr id="16386" name="Picture 2" descr="Image result for clay particles compaction"/>
          <p:cNvPicPr>
            <a:picLocks noChangeAspect="1" noChangeArrowheads="1"/>
          </p:cNvPicPr>
          <p:nvPr/>
        </p:nvPicPr>
        <p:blipFill rotWithShape="1">
          <a:blip r:embed="rId2">
            <a:extLst>
              <a:ext uri="{28A0092B-C50C-407E-A947-70E740481C1C}">
                <a14:useLocalDpi xmlns:a14="http://schemas.microsoft.com/office/drawing/2010/main" val="0"/>
              </a:ext>
            </a:extLst>
          </a:blip>
          <a:srcRect b="21910"/>
          <a:stretch/>
        </p:blipFill>
        <p:spPr bwMode="auto">
          <a:xfrm>
            <a:off x="8767313" y="204715"/>
            <a:ext cx="3305175" cy="148760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crops.extension.iastate.edu/files/resize/article/soil_compaction_effects-400x5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7312" y="1932291"/>
            <a:ext cx="3305175" cy="42388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767311" y="6211669"/>
            <a:ext cx="3305176" cy="646331"/>
          </a:xfrm>
          <a:prstGeom prst="rect">
            <a:avLst/>
          </a:prstGeom>
        </p:spPr>
        <p:txBody>
          <a:bodyPr wrap="square">
            <a:spAutoFit/>
          </a:bodyPr>
          <a:lstStyle/>
          <a:p>
            <a:r>
              <a:rPr lang="en-US" sz="1200" i="1" dirty="0">
                <a:solidFill>
                  <a:srgbClr val="333333"/>
                </a:solidFill>
                <a:latin typeface="Nimbus Sans"/>
              </a:rPr>
              <a:t>Effect of soil compaction on root growth at three different soil bulk densities: Low, 0.7 g/cm3; Medium, 1.1 g/cm3; High, 1.6 g/cm3</a:t>
            </a:r>
            <a:endParaRPr lang="en-US" sz="1200" dirty="0"/>
          </a:p>
        </p:txBody>
      </p:sp>
    </p:spTree>
    <p:extLst>
      <p:ext uri="{BB962C8B-B14F-4D97-AF65-F5344CB8AC3E}">
        <p14:creationId xmlns:p14="http://schemas.microsoft.com/office/powerpoint/2010/main" val="129062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t"/>
            <a:r>
              <a:rPr lang="en-US" dirty="0"/>
              <a:t/>
            </a:r>
            <a:br>
              <a:rPr lang="en-US" dirty="0"/>
            </a:br>
            <a:r>
              <a:rPr lang="en-US" b="1" dirty="0"/>
              <a:t>Anaerobic conditions=&gt;</a:t>
            </a:r>
            <a:r>
              <a:rPr lang="en-US" dirty="0"/>
              <a:t/>
            </a:r>
            <a:br>
              <a:rPr lang="en-US" dirty="0"/>
            </a:br>
            <a:r>
              <a:rPr lang="en-US" b="1" dirty="0"/>
              <a:t>Compaction = Crushed pore space</a:t>
            </a:r>
            <a:r>
              <a:rPr lang="en-US" dirty="0"/>
              <a:t/>
            </a:r>
            <a:br>
              <a:rPr lang="en-US" dirty="0"/>
            </a:br>
            <a:endParaRPr lang="en-US" dirty="0"/>
          </a:p>
        </p:txBody>
      </p:sp>
      <p:sp>
        <p:nvSpPr>
          <p:cNvPr id="3" name="Content Placeholder 2"/>
          <p:cNvSpPr>
            <a:spLocks noGrp="1"/>
          </p:cNvSpPr>
          <p:nvPr>
            <p:ph idx="1"/>
          </p:nvPr>
        </p:nvSpPr>
        <p:spPr>
          <a:xfrm>
            <a:off x="838200" y="1825624"/>
            <a:ext cx="6190396" cy="4698005"/>
          </a:xfrm>
        </p:spPr>
        <p:txBody>
          <a:bodyPr>
            <a:normAutofit fontScale="92500" lnSpcReduction="10000"/>
          </a:bodyPr>
          <a:lstStyle/>
          <a:p>
            <a:r>
              <a:rPr lang="en-US" dirty="0"/>
              <a:t>When compaction has crushed the pore spaces there is not much oxygen for use as terminal electron acceptor</a:t>
            </a:r>
          </a:p>
          <a:p>
            <a:r>
              <a:rPr lang="en-US" dirty="0"/>
              <a:t>Microbes use alternatives NO</a:t>
            </a:r>
            <a:r>
              <a:rPr lang="en-US" baseline="-25000" dirty="0"/>
              <a:t>3</a:t>
            </a:r>
            <a:r>
              <a:rPr lang="en-US" dirty="0"/>
              <a:t>, </a:t>
            </a:r>
            <a:r>
              <a:rPr lang="en-US" dirty="0" err="1"/>
              <a:t>Mn</a:t>
            </a:r>
            <a:r>
              <a:rPr lang="en-US" dirty="0"/>
              <a:t>, Fe, S</a:t>
            </a:r>
          </a:p>
          <a:p>
            <a:r>
              <a:rPr lang="en-US" dirty="0"/>
              <a:t>If N is available, preferred, will produce high levels of N</a:t>
            </a:r>
            <a:r>
              <a:rPr lang="en-US" baseline="-25000" dirty="0"/>
              <a:t>2</a:t>
            </a:r>
            <a:r>
              <a:rPr lang="en-US" dirty="0"/>
              <a:t>O</a:t>
            </a:r>
          </a:p>
          <a:p>
            <a:r>
              <a:rPr lang="en-US" dirty="0"/>
              <a:t>By products smell bad</a:t>
            </a:r>
          </a:p>
          <a:p>
            <a:r>
              <a:rPr lang="en-US" dirty="0"/>
              <a:t>Slower nutrient cycling</a:t>
            </a:r>
          </a:p>
          <a:p>
            <a:r>
              <a:rPr lang="en-US" dirty="0"/>
              <a:t>Plant roots can’t exchange gasses</a:t>
            </a:r>
          </a:p>
          <a:p>
            <a:r>
              <a:rPr lang="en-US" dirty="0"/>
              <a:t>Poor plant performance</a:t>
            </a:r>
          </a:p>
          <a:p>
            <a:r>
              <a:rPr lang="en-US" dirty="0"/>
              <a:t>Feedback loops for decreased soil health</a:t>
            </a:r>
          </a:p>
          <a:p>
            <a:endParaRPr lang="en-US" dirty="0"/>
          </a:p>
        </p:txBody>
      </p:sp>
      <p:pic>
        <p:nvPicPr>
          <p:cNvPr id="18436" name="Picture 4" descr="Image result for compacted soil"/>
          <p:cNvPicPr>
            <a:picLocks noChangeAspect="1" noChangeArrowheads="1"/>
          </p:cNvPicPr>
          <p:nvPr/>
        </p:nvPicPr>
        <p:blipFill rotWithShape="1">
          <a:blip r:embed="rId2">
            <a:extLst>
              <a:ext uri="{28A0092B-C50C-407E-A947-70E740481C1C}">
                <a14:useLocalDpi xmlns:a14="http://schemas.microsoft.com/office/drawing/2010/main" val="0"/>
              </a:ext>
            </a:extLst>
          </a:blip>
          <a:srcRect l="17204" t="37208" r="17668" b="7752"/>
          <a:stretch/>
        </p:blipFill>
        <p:spPr bwMode="auto">
          <a:xfrm>
            <a:off x="7915702" y="688139"/>
            <a:ext cx="4131622" cy="2621443"/>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Image result for compacted so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8596" y="3383205"/>
            <a:ext cx="5018727" cy="3357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91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Dusty =&gt; Lack of water</a:t>
            </a:r>
          </a:p>
        </p:txBody>
      </p:sp>
      <p:sp>
        <p:nvSpPr>
          <p:cNvPr id="3" name="Content Placeholder 2"/>
          <p:cNvSpPr>
            <a:spLocks noGrp="1"/>
          </p:cNvSpPr>
          <p:nvPr>
            <p:ph idx="1"/>
          </p:nvPr>
        </p:nvSpPr>
        <p:spPr>
          <a:xfrm>
            <a:off x="838200" y="1825625"/>
            <a:ext cx="10515600" cy="4834482"/>
          </a:xfrm>
        </p:spPr>
        <p:txBody>
          <a:bodyPr>
            <a:normAutofit/>
          </a:bodyPr>
          <a:lstStyle/>
          <a:p>
            <a:r>
              <a:rPr lang="en-US" dirty="0"/>
              <a:t>Without plant cover soils get warm</a:t>
            </a:r>
          </a:p>
          <a:p>
            <a:r>
              <a:rPr lang="en-US" dirty="0"/>
              <a:t>Warm soils higher rate of evaporation</a:t>
            </a:r>
          </a:p>
          <a:p>
            <a:r>
              <a:rPr lang="en-US" dirty="0"/>
              <a:t>Without water soil organisms go dormant</a:t>
            </a:r>
          </a:p>
          <a:p>
            <a:r>
              <a:rPr lang="en-US" dirty="0"/>
              <a:t>Without plants C doesn’t enter system</a:t>
            </a:r>
          </a:p>
          <a:p>
            <a:r>
              <a:rPr lang="en-US" dirty="0"/>
              <a:t>Without C microbes cant glue or cycle nutrients</a:t>
            </a:r>
          </a:p>
          <a:p>
            <a:r>
              <a:rPr lang="en-US" dirty="0"/>
              <a:t>Without aggregates and SOM soil can not hold much water</a:t>
            </a:r>
          </a:p>
          <a:p>
            <a:r>
              <a:rPr lang="en-US" dirty="0"/>
              <a:t>Without SOM, water, and cover, particles blow in the wind -lost</a:t>
            </a:r>
          </a:p>
          <a:p>
            <a:r>
              <a:rPr lang="en-US" dirty="0"/>
              <a:t>Feedback loops of desertification</a:t>
            </a:r>
          </a:p>
        </p:txBody>
      </p:sp>
      <p:pic>
        <p:nvPicPr>
          <p:cNvPr id="15362" name="Picture 2" descr="Image result for dust bow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9475" y="92892"/>
            <a:ext cx="3966996" cy="3241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8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1626"/>
            <a:ext cx="10515600" cy="1325563"/>
          </a:xfrm>
        </p:spPr>
        <p:txBody>
          <a:bodyPr>
            <a:normAutofit/>
          </a:bodyPr>
          <a:lstStyle/>
          <a:p>
            <a:pPr fontAlgn="t"/>
            <a:r>
              <a:rPr lang="en-US" b="1" dirty="0"/>
              <a:t>Ponding =&gt; Drainage issues</a:t>
            </a:r>
            <a:br>
              <a:rPr lang="en-US" b="1" dirty="0"/>
            </a:br>
            <a:r>
              <a:rPr lang="en-US" b="1" dirty="0"/>
              <a:t>Less grazing land</a:t>
            </a:r>
          </a:p>
        </p:txBody>
      </p:sp>
      <p:sp>
        <p:nvSpPr>
          <p:cNvPr id="3" name="Content Placeholder 2"/>
          <p:cNvSpPr>
            <a:spLocks noGrp="1"/>
          </p:cNvSpPr>
          <p:nvPr>
            <p:ph idx="1"/>
          </p:nvPr>
        </p:nvSpPr>
        <p:spPr>
          <a:xfrm>
            <a:off x="838200" y="1528549"/>
            <a:ext cx="7173063" cy="5111672"/>
          </a:xfrm>
        </p:spPr>
        <p:txBody>
          <a:bodyPr>
            <a:normAutofit/>
          </a:bodyPr>
          <a:lstStyle/>
          <a:p>
            <a:r>
              <a:rPr lang="en-US" dirty="0"/>
              <a:t>Drainage can be caused by inherent soil characteristics</a:t>
            </a:r>
          </a:p>
          <a:p>
            <a:pPr lvl="1"/>
            <a:r>
              <a:rPr lang="en-US" dirty="0"/>
              <a:t>High levels of clay below surface – slow water infiltration</a:t>
            </a:r>
          </a:p>
          <a:p>
            <a:pPr lvl="1"/>
            <a:r>
              <a:rPr lang="en-US" dirty="0"/>
              <a:t>Capillary barrier – sudden change in texture – no matric pressure to move water</a:t>
            </a:r>
          </a:p>
          <a:p>
            <a:pPr lvl="1"/>
            <a:r>
              <a:rPr lang="en-US" dirty="0"/>
              <a:t>Shallow depth to bedrock – no where for the water to go</a:t>
            </a:r>
          </a:p>
          <a:p>
            <a:pPr lvl="1"/>
            <a:r>
              <a:rPr lang="en-US" dirty="0"/>
              <a:t>Topography that funnels all water to one area</a:t>
            </a:r>
          </a:p>
          <a:p>
            <a:r>
              <a:rPr lang="en-US" dirty="0"/>
              <a:t>Exacerbated by compaction and lack of aggregate stability and organic matter</a:t>
            </a:r>
          </a:p>
          <a:p>
            <a:pPr lvl="1"/>
            <a:r>
              <a:rPr lang="en-US" dirty="0"/>
              <a:t>Both lead to slow infiltration</a:t>
            </a:r>
          </a:p>
          <a:p>
            <a:pPr lvl="1"/>
            <a:r>
              <a:rPr lang="en-US" dirty="0"/>
              <a:t>Both decrease total water that can be held in soil</a:t>
            </a:r>
          </a:p>
        </p:txBody>
      </p:sp>
      <p:pic>
        <p:nvPicPr>
          <p:cNvPr id="17412" name="Picture 4" descr="Image result for slow water infiltration surface ponding pasture"/>
          <p:cNvPicPr>
            <a:picLocks noChangeAspect="1" noChangeArrowheads="1"/>
          </p:cNvPicPr>
          <p:nvPr/>
        </p:nvPicPr>
        <p:blipFill rotWithShape="1">
          <a:blip r:embed="rId2">
            <a:extLst>
              <a:ext uri="{28A0092B-C50C-407E-A947-70E740481C1C}">
                <a14:useLocalDpi xmlns:a14="http://schemas.microsoft.com/office/drawing/2010/main" val="0"/>
              </a:ext>
            </a:extLst>
          </a:blip>
          <a:srcRect l="18597" t="17936" r="8567" b="16989"/>
          <a:stretch/>
        </p:blipFill>
        <p:spPr bwMode="auto">
          <a:xfrm>
            <a:off x="8011263" y="4026095"/>
            <a:ext cx="4053357" cy="2716082"/>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Image result for slow water infiltration surface ponding pas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0332" y="874408"/>
            <a:ext cx="4034287" cy="302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0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t"/>
            <a:r>
              <a:rPr lang="en-US" b="1" dirty="0"/>
              <a:t>Chlorosis</a:t>
            </a:r>
            <a:r>
              <a:rPr lang="en-US" dirty="0"/>
              <a:t> =&gt;</a:t>
            </a:r>
            <a:r>
              <a:rPr lang="en-US" b="1" dirty="0"/>
              <a:t>Poor plant growth</a:t>
            </a:r>
            <a:r>
              <a:rPr lang="en-US" dirty="0"/>
              <a:t/>
            </a:r>
            <a:br>
              <a:rPr lang="en-US" dirty="0"/>
            </a:br>
            <a:r>
              <a:rPr lang="en-US" b="1" dirty="0"/>
              <a:t>Low N or other photosynthesis limiting nutrient</a:t>
            </a:r>
            <a:endParaRPr lang="en-US" dirty="0"/>
          </a:p>
        </p:txBody>
      </p:sp>
      <p:sp>
        <p:nvSpPr>
          <p:cNvPr id="3" name="Content Placeholder 2"/>
          <p:cNvSpPr>
            <a:spLocks noGrp="1"/>
          </p:cNvSpPr>
          <p:nvPr>
            <p:ph idx="1"/>
          </p:nvPr>
        </p:nvSpPr>
        <p:spPr/>
        <p:txBody>
          <a:bodyPr/>
          <a:lstStyle/>
          <a:p>
            <a:r>
              <a:rPr lang="en-US" dirty="0"/>
              <a:t>Yellow plants mean not enough chlorophyll performing photosynthesis</a:t>
            </a:r>
          </a:p>
          <a:p>
            <a:r>
              <a:rPr lang="en-US" dirty="0"/>
              <a:t>N is the most rate limiting nutrient – first assumption</a:t>
            </a:r>
          </a:p>
          <a:p>
            <a:r>
              <a:rPr lang="en-US" dirty="0"/>
              <a:t>Dark green patches small areas of adequate nutrition</a:t>
            </a:r>
          </a:p>
          <a:p>
            <a:r>
              <a:rPr lang="en-US" dirty="0"/>
              <a:t>Uneven distribution of nutrients</a:t>
            </a:r>
          </a:p>
          <a:p>
            <a:r>
              <a:rPr lang="en-US" dirty="0"/>
              <a:t>Decreased forage production</a:t>
            </a:r>
          </a:p>
          <a:p>
            <a:r>
              <a:rPr lang="en-US" dirty="0"/>
              <a:t>Decrease microbial functioning</a:t>
            </a:r>
          </a:p>
          <a:p>
            <a:endParaRPr lang="en-US" dirty="0"/>
          </a:p>
        </p:txBody>
      </p:sp>
      <p:pic>
        <p:nvPicPr>
          <p:cNvPr id="4" name="Picture 2" descr="Image result for cows in past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298" y="3753454"/>
            <a:ext cx="4370436" cy="2908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57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9FE69-A03F-4DC1-8E75-3EABD37F98B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6786DC-A294-4273-9641-827DA92378F5}"/>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A8A3C704-3291-44E8-A5F3-3F9CD1D538E8}"/>
              </a:ext>
            </a:extLst>
          </p:cNvPr>
          <p:cNvSpPr txBox="1">
            <a:spLocks/>
          </p:cNvSpPr>
          <p:nvPr/>
        </p:nvSpPr>
        <p:spPr>
          <a:xfrm rot="16200000">
            <a:off x="-2372693" y="1764860"/>
            <a:ext cx="5841207" cy="13255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t>6 functions of soil</a:t>
            </a:r>
            <a:endParaRPr lang="en-US" b="1" dirty="0"/>
          </a:p>
        </p:txBody>
      </p:sp>
      <p:pic>
        <p:nvPicPr>
          <p:cNvPr id="5" name="Picture 4" descr="Image result for soil functions">
            <a:extLst>
              <a:ext uri="{FF2B5EF4-FFF2-40B4-BE49-F238E27FC236}">
                <a16:creationId xmlns:a16="http://schemas.microsoft.com/office/drawing/2014/main" id="{896EC0C6-306C-41E2-8239-206B2E464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386" y="-79316"/>
            <a:ext cx="10424930" cy="69364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2529BE7-9198-4263-B4D9-CD4C264BD5C3}"/>
              </a:ext>
            </a:extLst>
          </p:cNvPr>
          <p:cNvSpPr txBox="1"/>
          <p:nvPr/>
        </p:nvSpPr>
        <p:spPr>
          <a:xfrm>
            <a:off x="309756" y="-51691"/>
            <a:ext cx="4471794" cy="553998"/>
          </a:xfrm>
          <a:prstGeom prst="rect">
            <a:avLst/>
          </a:prstGeom>
          <a:solidFill>
            <a:schemeClr val="accent6"/>
          </a:solidFill>
        </p:spPr>
        <p:txBody>
          <a:bodyPr wrap="square" rtlCol="0">
            <a:spAutoFit/>
          </a:bodyPr>
          <a:lstStyle/>
          <a:p>
            <a:pPr algn="ctr"/>
            <a:r>
              <a:rPr lang="en-US" sz="3000" dirty="0"/>
              <a:t>Medium for plant growth</a:t>
            </a:r>
          </a:p>
        </p:txBody>
      </p:sp>
      <p:sp>
        <p:nvSpPr>
          <p:cNvPr id="7" name="TextBox 6">
            <a:extLst>
              <a:ext uri="{FF2B5EF4-FFF2-40B4-BE49-F238E27FC236}">
                <a16:creationId xmlns:a16="http://schemas.microsoft.com/office/drawing/2014/main" id="{21BA496D-E5D5-46C1-B1D7-3EE8E885E0E1}"/>
              </a:ext>
            </a:extLst>
          </p:cNvPr>
          <p:cNvSpPr txBox="1"/>
          <p:nvPr/>
        </p:nvSpPr>
        <p:spPr>
          <a:xfrm>
            <a:off x="9151838" y="4332582"/>
            <a:ext cx="3155795" cy="1015663"/>
          </a:xfrm>
          <a:prstGeom prst="rect">
            <a:avLst/>
          </a:prstGeom>
          <a:solidFill>
            <a:schemeClr val="accent6"/>
          </a:solidFill>
        </p:spPr>
        <p:txBody>
          <a:bodyPr wrap="square" rtlCol="0">
            <a:spAutoFit/>
          </a:bodyPr>
          <a:lstStyle/>
          <a:p>
            <a:pPr algn="ctr"/>
            <a:r>
              <a:rPr lang="en-US" sz="3000" dirty="0"/>
              <a:t>Habitat for organisms</a:t>
            </a:r>
          </a:p>
        </p:txBody>
      </p:sp>
      <p:sp>
        <p:nvSpPr>
          <p:cNvPr id="8" name="TextBox 7">
            <a:extLst>
              <a:ext uri="{FF2B5EF4-FFF2-40B4-BE49-F238E27FC236}">
                <a16:creationId xmlns:a16="http://schemas.microsoft.com/office/drawing/2014/main" id="{BA0BCDFC-DAB0-4BEC-B4CC-23A4F65EA425}"/>
              </a:ext>
            </a:extLst>
          </p:cNvPr>
          <p:cNvSpPr txBox="1"/>
          <p:nvPr/>
        </p:nvSpPr>
        <p:spPr>
          <a:xfrm>
            <a:off x="9188151" y="2116875"/>
            <a:ext cx="3155795" cy="1015663"/>
          </a:xfrm>
          <a:prstGeom prst="rect">
            <a:avLst/>
          </a:prstGeom>
          <a:solidFill>
            <a:schemeClr val="accent6"/>
          </a:solidFill>
        </p:spPr>
        <p:txBody>
          <a:bodyPr wrap="square" rtlCol="0">
            <a:spAutoFit/>
          </a:bodyPr>
          <a:lstStyle/>
          <a:p>
            <a:pPr algn="ctr"/>
            <a:r>
              <a:rPr lang="en-US" sz="3000" dirty="0"/>
              <a:t>Modifier of atmosphere</a:t>
            </a:r>
          </a:p>
        </p:txBody>
      </p:sp>
      <p:sp>
        <p:nvSpPr>
          <p:cNvPr id="9" name="TextBox 8">
            <a:extLst>
              <a:ext uri="{FF2B5EF4-FFF2-40B4-BE49-F238E27FC236}">
                <a16:creationId xmlns:a16="http://schemas.microsoft.com/office/drawing/2014/main" id="{6587FF62-D1C7-4F01-B825-C1D18D001F14}"/>
              </a:ext>
            </a:extLst>
          </p:cNvPr>
          <p:cNvSpPr txBox="1"/>
          <p:nvPr/>
        </p:nvSpPr>
        <p:spPr>
          <a:xfrm>
            <a:off x="7368478" y="12243"/>
            <a:ext cx="3155795" cy="1015663"/>
          </a:xfrm>
          <a:prstGeom prst="rect">
            <a:avLst/>
          </a:prstGeom>
          <a:solidFill>
            <a:schemeClr val="accent6"/>
          </a:solidFill>
        </p:spPr>
        <p:txBody>
          <a:bodyPr wrap="square" rtlCol="0">
            <a:spAutoFit/>
          </a:bodyPr>
          <a:lstStyle/>
          <a:p>
            <a:pPr algn="ctr"/>
            <a:r>
              <a:rPr lang="en-US" sz="3000" dirty="0"/>
              <a:t>Recycling nutrients = decomposition</a:t>
            </a:r>
          </a:p>
        </p:txBody>
      </p:sp>
      <p:sp>
        <p:nvSpPr>
          <p:cNvPr id="10" name="TextBox 9">
            <a:extLst>
              <a:ext uri="{FF2B5EF4-FFF2-40B4-BE49-F238E27FC236}">
                <a16:creationId xmlns:a16="http://schemas.microsoft.com/office/drawing/2014/main" id="{9C605CBC-E66E-43A9-B3B3-17C2698F3F7F}"/>
              </a:ext>
            </a:extLst>
          </p:cNvPr>
          <p:cNvSpPr txBox="1"/>
          <p:nvPr/>
        </p:nvSpPr>
        <p:spPr>
          <a:xfrm>
            <a:off x="765214" y="5704612"/>
            <a:ext cx="3155795" cy="1015663"/>
          </a:xfrm>
          <a:prstGeom prst="rect">
            <a:avLst/>
          </a:prstGeom>
          <a:solidFill>
            <a:schemeClr val="accent6"/>
          </a:solidFill>
        </p:spPr>
        <p:txBody>
          <a:bodyPr wrap="square" rtlCol="0">
            <a:spAutoFit/>
          </a:bodyPr>
          <a:lstStyle/>
          <a:p>
            <a:pPr algn="ctr"/>
            <a:r>
              <a:rPr lang="en-US" sz="3000" dirty="0"/>
              <a:t>Water supply and purification</a:t>
            </a:r>
          </a:p>
        </p:txBody>
      </p:sp>
      <p:sp>
        <p:nvSpPr>
          <p:cNvPr id="11" name="TextBox 10">
            <a:extLst>
              <a:ext uri="{FF2B5EF4-FFF2-40B4-BE49-F238E27FC236}">
                <a16:creationId xmlns:a16="http://schemas.microsoft.com/office/drawing/2014/main" id="{688AC0B0-47A4-4D10-90D1-0A3CE1138F0C}"/>
              </a:ext>
            </a:extLst>
          </p:cNvPr>
          <p:cNvSpPr txBox="1"/>
          <p:nvPr/>
        </p:nvSpPr>
        <p:spPr>
          <a:xfrm>
            <a:off x="6502148" y="6138283"/>
            <a:ext cx="4480389" cy="553998"/>
          </a:xfrm>
          <a:prstGeom prst="rect">
            <a:avLst/>
          </a:prstGeom>
          <a:solidFill>
            <a:schemeClr val="accent6"/>
          </a:solidFill>
        </p:spPr>
        <p:txBody>
          <a:bodyPr wrap="square" rtlCol="0">
            <a:spAutoFit/>
          </a:bodyPr>
          <a:lstStyle/>
          <a:p>
            <a:pPr algn="ctr"/>
            <a:r>
              <a:rPr lang="en-US" sz="3000" dirty="0"/>
              <a:t>Engineering medium</a:t>
            </a:r>
          </a:p>
        </p:txBody>
      </p:sp>
      <p:sp>
        <p:nvSpPr>
          <p:cNvPr id="12" name="Rectangle 11">
            <a:extLst>
              <a:ext uri="{FF2B5EF4-FFF2-40B4-BE49-F238E27FC236}">
                <a16:creationId xmlns:a16="http://schemas.microsoft.com/office/drawing/2014/main" id="{E16A5118-00C0-4120-A765-4F9B64D5CA95}"/>
              </a:ext>
            </a:extLst>
          </p:cNvPr>
          <p:cNvSpPr/>
          <p:nvPr/>
        </p:nvSpPr>
        <p:spPr>
          <a:xfrm>
            <a:off x="9744075" y="3132538"/>
            <a:ext cx="1171575" cy="410006"/>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1559CC6-BE0F-4D9C-BF35-92B01F8C151F}"/>
              </a:ext>
            </a:extLst>
          </p:cNvPr>
          <p:cNvSpPr txBox="1"/>
          <p:nvPr/>
        </p:nvSpPr>
        <p:spPr>
          <a:xfrm>
            <a:off x="5340099" y="3337541"/>
            <a:ext cx="1325565" cy="800219"/>
          </a:xfrm>
          <a:prstGeom prst="rect">
            <a:avLst/>
          </a:prstGeom>
          <a:noFill/>
        </p:spPr>
        <p:txBody>
          <a:bodyPr wrap="square" rtlCol="0">
            <a:spAutoFit/>
          </a:bodyPr>
          <a:lstStyle/>
          <a:p>
            <a:r>
              <a:rPr lang="en-US" sz="4600" dirty="0"/>
              <a:t>SOIL</a:t>
            </a:r>
          </a:p>
        </p:txBody>
      </p:sp>
    </p:spTree>
    <p:extLst>
      <p:ext uri="{BB962C8B-B14F-4D97-AF65-F5344CB8AC3E}">
        <p14:creationId xmlns:p14="http://schemas.microsoft.com/office/powerpoint/2010/main" val="1181252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4672" y="723578"/>
            <a:ext cx="3387106" cy="1645501"/>
          </a:xfrm>
        </p:spPr>
        <p:txBody>
          <a:bodyPr>
            <a:normAutofit/>
          </a:bodyPr>
          <a:lstStyle/>
          <a:p>
            <a:r>
              <a:rPr lang="en-US" b="1" dirty="0"/>
              <a:t>Habitat for Organisms</a:t>
            </a:r>
          </a:p>
        </p:txBody>
      </p:sp>
      <p:sp>
        <p:nvSpPr>
          <p:cNvPr id="3" name="Content Placeholder 2"/>
          <p:cNvSpPr>
            <a:spLocks noGrp="1"/>
          </p:cNvSpPr>
          <p:nvPr>
            <p:ph idx="1"/>
          </p:nvPr>
        </p:nvSpPr>
        <p:spPr>
          <a:xfrm>
            <a:off x="804672" y="2548467"/>
            <a:ext cx="3387105" cy="3628495"/>
          </a:xfrm>
        </p:spPr>
        <p:txBody>
          <a:bodyPr>
            <a:normAutofit/>
          </a:bodyPr>
          <a:lstStyle/>
          <a:p>
            <a:r>
              <a:rPr lang="en-US" dirty="0"/>
              <a:t>We all know worms, fungi, plants</a:t>
            </a:r>
          </a:p>
          <a:p>
            <a:r>
              <a:rPr lang="en-US" dirty="0"/>
              <a:t>But we must consider macro </a:t>
            </a:r>
          </a:p>
          <a:p>
            <a:r>
              <a:rPr lang="en-US" dirty="0"/>
              <a:t>And importantly MICROBES</a:t>
            </a:r>
          </a:p>
          <a:p>
            <a:endParaRPr lang="en-US" sz="1800" dirty="0"/>
          </a:p>
        </p:txBody>
      </p:sp>
      <p:sp>
        <p:nvSpPr>
          <p:cNvPr id="141" name="Rectangle 140">
            <a:extLst>
              <a:ext uri="{FF2B5EF4-FFF2-40B4-BE49-F238E27FC236}">
                <a16:creationId xmlns:a16="http://schemas.microsoft.com/office/drawing/2014/main" id="{EBB6D9F6-3E47-45AD-8461-718A3C87E3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A3B16A00-A549-4B07-B8C2-4B3A966D9E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6" name="Picture 4" descr="Image result for habitat for organisms soil"/>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09463" y="899438"/>
            <a:ext cx="3775899" cy="2510972"/>
          </a:xfrm>
          <a:prstGeom prst="rect">
            <a:avLst/>
          </a:prstGeom>
          <a:noFill/>
          <a:extLst>
            <a:ext uri="{909E8E84-426E-40DD-AFC4-6F175D3DCCD1}">
              <a14:hiddenFill xmlns:a14="http://schemas.microsoft.com/office/drawing/2010/main">
                <a:solidFill>
                  <a:srgbClr val="FFFFFF"/>
                </a:solidFill>
              </a14:hiddenFill>
            </a:ext>
          </a:extLst>
        </p:spPr>
      </p:pic>
      <p:sp>
        <p:nvSpPr>
          <p:cNvPr id="145" name="Rectangle 144">
            <a:extLst>
              <a:ext uri="{FF2B5EF4-FFF2-40B4-BE49-F238E27FC236}">
                <a16:creationId xmlns:a16="http://schemas.microsoft.com/office/drawing/2014/main" id="{33B86BAE-87B4-4192-ABB2-627FFC965A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00" name="Picture 8" descr="Image result for soil microorganisms"/>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49140" y="474133"/>
            <a:ext cx="2099500" cy="2717800"/>
          </a:xfrm>
          <a:prstGeom prst="rect">
            <a:avLst/>
          </a:prstGeom>
          <a:noFill/>
          <a:extLst>
            <a:ext uri="{909E8E84-426E-40DD-AFC4-6F175D3DCCD1}">
              <a14:hiddenFill xmlns:a14="http://schemas.microsoft.com/office/drawing/2010/main">
                <a:solidFill>
                  <a:srgbClr val="FFFFFF"/>
                </a:solidFill>
              </a14:hiddenFill>
            </a:ext>
          </a:extLst>
        </p:spPr>
      </p:pic>
      <p:sp>
        <p:nvSpPr>
          <p:cNvPr id="147" name="Rectangle 146">
            <a:extLst>
              <a:ext uri="{FF2B5EF4-FFF2-40B4-BE49-F238E27FC236}">
                <a16:creationId xmlns:a16="http://schemas.microsoft.com/office/drawing/2014/main" id="{22BB4F03-4463-45CC-89A7-8E03412EDD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Image result for earthworm soil"/>
          <p:cNvPicPr>
            <a:picLocks noChangeAspect="1" noChangeArrowheads="1"/>
          </p:cNvPicPr>
          <p:nvPr/>
        </p:nvPicPr>
        <p:blipFill rotWithShape="1">
          <a:blip r:embed="rId5">
            <a:extLst>
              <a:ext uri="{28A0092B-C50C-407E-A947-70E740481C1C}">
                <a14:useLocalDpi xmlns:a14="http://schemas.microsoft.com/office/drawing/2010/main" val="0"/>
              </a:ext>
            </a:extLst>
          </a:blip>
          <a:srcRect l="4766"/>
          <a:stretch/>
        </p:blipFill>
        <p:spPr bwMode="auto">
          <a:xfrm>
            <a:off x="5148870" y="4318312"/>
            <a:ext cx="3497084" cy="2065554"/>
          </a:xfrm>
          <a:prstGeom prst="rect">
            <a:avLst/>
          </a:prstGeom>
          <a:noFill/>
          <a:extLst>
            <a:ext uri="{909E8E84-426E-40DD-AFC4-6F175D3DCCD1}">
              <a14:hiddenFill xmlns:a14="http://schemas.microsoft.com/office/drawing/2010/main">
                <a:solidFill>
                  <a:srgbClr val="FFFFFF"/>
                </a:solidFill>
              </a14:hiddenFill>
            </a:ext>
          </a:extLst>
        </p:spPr>
      </p:pic>
      <p:sp>
        <p:nvSpPr>
          <p:cNvPr id="149" name="Rectangle 148">
            <a:extLst>
              <a:ext uri="{FF2B5EF4-FFF2-40B4-BE49-F238E27FC236}">
                <a16:creationId xmlns:a16="http://schemas.microsoft.com/office/drawing/2014/main" id="{80E1AEAE-1F52-4C29-925C-27738417E9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8" name="Picture 6" descr="Image result for soil microorganisms"/>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22389"/>
          <a:stretch/>
        </p:blipFill>
        <p:spPr bwMode="auto">
          <a:xfrm>
            <a:off x="9279639" y="3683895"/>
            <a:ext cx="2438503" cy="268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3953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074A65-0142-4564-8E6C-BDCA1C19EED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8658" r="8101" b="-2"/>
          <a:stretch/>
        </p:blipFill>
        <p:spPr>
          <a:xfrm rot="5400000">
            <a:off x="312547" y="3109408"/>
            <a:ext cx="3429689" cy="4067496"/>
          </a:xfrm>
          <a:prstGeom prst="rect">
            <a:avLst/>
          </a:prstGeom>
        </p:spPr>
      </p:pic>
      <p:pic>
        <p:nvPicPr>
          <p:cNvPr id="5122" name="Picture 2" descr="Clay"/>
          <p:cNvPicPr>
            <a:picLocks noChangeAspect="1" noChangeArrowheads="1"/>
          </p:cNvPicPr>
          <p:nvPr/>
        </p:nvPicPr>
        <p:blipFill rotWithShape="1">
          <a:blip r:embed="rId5">
            <a:extLst>
              <a:ext uri="{28A0092B-C50C-407E-A947-70E740481C1C}">
                <a14:useLocalDpi xmlns:a14="http://schemas.microsoft.com/office/drawing/2010/main" val="0"/>
              </a:ext>
            </a:extLst>
          </a:blip>
          <a:srcRect l="5110" r="5942"/>
          <a:stretch/>
        </p:blipFill>
        <p:spPr bwMode="auto">
          <a:xfrm>
            <a:off x="4064316" y="-4"/>
            <a:ext cx="8133358" cy="685800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B849539B-3694-4E8A-A991-D68126CF33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096000" y="639400"/>
            <a:ext cx="5440680" cy="5578521"/>
          </a:xfrm>
          <a:prstGeom prst="rect">
            <a:avLst/>
          </a:prstGeom>
          <a:solidFill>
            <a:schemeClr val="bg1">
              <a:lumMod val="75000"/>
              <a:lumOff val="25000"/>
              <a:alpha val="93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76999" y="828675"/>
            <a:ext cx="4686301" cy="1156563"/>
          </a:xfrm>
        </p:spPr>
        <p:txBody>
          <a:bodyPr>
            <a:noAutofit/>
          </a:bodyPr>
          <a:lstStyle/>
          <a:p>
            <a:r>
              <a:rPr lang="en-US" b="1" dirty="0"/>
              <a:t>Microbial Habitats – </a:t>
            </a:r>
            <a:br>
              <a:rPr lang="en-US" b="1" dirty="0"/>
            </a:br>
            <a:r>
              <a:rPr lang="en-US" b="1" dirty="0"/>
              <a:t>Soil Aggregates</a:t>
            </a:r>
          </a:p>
        </p:txBody>
      </p:sp>
      <p:pic>
        <p:nvPicPr>
          <p:cNvPr id="5124" name="Picture 4" descr="Sand Grains"/>
          <p:cNvPicPr>
            <a:picLocks noChangeAspect="1" noChangeArrowheads="1"/>
          </p:cNvPicPr>
          <p:nvPr/>
        </p:nvPicPr>
        <p:blipFill rotWithShape="1">
          <a:blip r:embed="rId6">
            <a:extLst>
              <a:ext uri="{28A0092B-C50C-407E-A947-70E740481C1C}">
                <a14:useLocalDpi xmlns:a14="http://schemas.microsoft.com/office/drawing/2010/main" val="0"/>
              </a:ext>
            </a:extLst>
          </a:blip>
          <a:srcRect t="3432" r="3" b="792"/>
          <a:stretch/>
        </p:blipFill>
        <p:spPr bwMode="auto">
          <a:xfrm>
            <a:off x="20" y="10"/>
            <a:ext cx="4067476" cy="3428301"/>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85D24317-6D0E-4553-A14C-1FA053CABF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3429000"/>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476999" y="2117364"/>
            <a:ext cx="4686301" cy="3624990"/>
          </a:xfrm>
        </p:spPr>
        <p:txBody>
          <a:bodyPr>
            <a:normAutofit/>
          </a:bodyPr>
          <a:lstStyle/>
          <a:p>
            <a:r>
              <a:rPr lang="en-US" dirty="0"/>
              <a:t>Various mineral particles stuck together</a:t>
            </a:r>
          </a:p>
          <a:p>
            <a:pPr lvl="1"/>
            <a:r>
              <a:rPr lang="en-US" sz="2800" dirty="0"/>
              <a:t>Chemical forces of attraction</a:t>
            </a:r>
          </a:p>
          <a:p>
            <a:pPr lvl="1"/>
            <a:r>
              <a:rPr lang="en-US" sz="2800" dirty="0"/>
              <a:t>Plant and hyphal physical forces</a:t>
            </a:r>
          </a:p>
          <a:p>
            <a:pPr lvl="1"/>
            <a:r>
              <a:rPr lang="en-US" sz="2800" dirty="0"/>
              <a:t>Organisms exuding microbial glues</a:t>
            </a:r>
          </a:p>
        </p:txBody>
      </p:sp>
      <p:cxnSp>
        <p:nvCxnSpPr>
          <p:cNvPr id="77" name="Straight Connector 76">
            <a:extLst>
              <a:ext uri="{FF2B5EF4-FFF2-40B4-BE49-F238E27FC236}">
                <a16:creationId xmlns:a16="http://schemas.microsoft.com/office/drawing/2014/main" id="{1AA718E0-F8D2-4975-85FE-D33E8A7B917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8927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0" y="484632"/>
            <a:ext cx="5299586" cy="1609344"/>
          </a:xfrm>
          <a:ln>
            <a:noFill/>
          </a:ln>
        </p:spPr>
        <p:txBody>
          <a:bodyPr>
            <a:normAutofit/>
          </a:bodyPr>
          <a:lstStyle/>
          <a:p>
            <a:r>
              <a:rPr lang="en-US" sz="3400" b="1"/>
              <a:t>Microbial Habitat – </a:t>
            </a:r>
            <a:br>
              <a:rPr lang="en-US" sz="3400" b="1"/>
            </a:br>
            <a:r>
              <a:rPr lang="en-US" sz="3400" b="1"/>
              <a:t>Extracellular Polymeric Substances</a:t>
            </a:r>
          </a:p>
        </p:txBody>
      </p:sp>
      <p:pic>
        <p:nvPicPr>
          <p:cNvPr id="6" name="Picture 5"/>
          <p:cNvPicPr/>
          <p:nvPr/>
        </p:nvPicPr>
        <p:blipFill rotWithShape="1">
          <a:blip r:embed="rId3">
            <a:extLst>
              <a:ext uri="{28A0092B-C50C-407E-A947-70E740481C1C}">
                <a14:useLocalDpi xmlns:a14="http://schemas.microsoft.com/office/drawing/2010/main" val="0"/>
              </a:ext>
            </a:extLst>
          </a:blip>
          <a:srcRect l="984" r="27286" b="-2"/>
          <a:stretch/>
        </p:blipFill>
        <p:spPr bwMode="auto">
          <a:xfrm>
            <a:off x="193210" y="208985"/>
            <a:ext cx="5926333" cy="3937819"/>
          </a:xfrm>
          <a:prstGeom prst="rect">
            <a:avLst/>
          </a:prstGeom>
          <a:noFill/>
        </p:spPr>
      </p:pic>
      <p:pic>
        <p:nvPicPr>
          <p:cNvPr id="4" name="Content Placeholder 3"/>
          <p:cNvPicPr>
            <a:picLocks noChangeAspect="1"/>
          </p:cNvPicPr>
          <p:nvPr/>
        </p:nvPicPr>
        <p:blipFill rotWithShape="1">
          <a:blip r:embed="rId4"/>
          <a:srcRect r="1" b="52449"/>
          <a:stretch/>
        </p:blipFill>
        <p:spPr>
          <a:xfrm>
            <a:off x="193210" y="4279539"/>
            <a:ext cx="5926333" cy="2346047"/>
          </a:xfrm>
          <a:prstGeom prst="rect">
            <a:avLst/>
          </a:prstGeom>
        </p:spPr>
      </p:pic>
      <p:sp>
        <p:nvSpPr>
          <p:cNvPr id="7" name="Content Placeholder 6"/>
          <p:cNvSpPr>
            <a:spLocks noGrp="1"/>
          </p:cNvSpPr>
          <p:nvPr>
            <p:ph idx="1"/>
          </p:nvPr>
        </p:nvSpPr>
        <p:spPr>
          <a:xfrm>
            <a:off x="6400800" y="2121408"/>
            <a:ext cx="5118756" cy="4251960"/>
          </a:xfrm>
          <a:prstGeom prst="rect">
            <a:avLst/>
          </a:prstGeom>
        </p:spPr>
        <p:txBody>
          <a:bodyPr>
            <a:normAutofit fontScale="92500" lnSpcReduction="10000"/>
          </a:bodyPr>
          <a:lstStyle/>
          <a:p>
            <a:r>
              <a:rPr lang="en-US" sz="2600" dirty="0"/>
              <a:t>Microbes embed in matrix</a:t>
            </a:r>
          </a:p>
          <a:p>
            <a:r>
              <a:rPr lang="en-US" sz="2600" dirty="0"/>
              <a:t>Glues minerals</a:t>
            </a:r>
          </a:p>
          <a:p>
            <a:r>
              <a:rPr lang="en-US" sz="2600" dirty="0"/>
              <a:t>Polysaccharides, proteins, nucleic acids, lipids</a:t>
            </a:r>
          </a:p>
          <a:p>
            <a:r>
              <a:rPr lang="en-US" sz="2600" dirty="0"/>
              <a:t>Holds water – prevent desiccation </a:t>
            </a:r>
          </a:p>
          <a:p>
            <a:r>
              <a:rPr lang="en-US" sz="2600" dirty="0"/>
              <a:t>Traps food</a:t>
            </a:r>
          </a:p>
          <a:p>
            <a:r>
              <a:rPr lang="en-US" sz="2600" dirty="0"/>
              <a:t>Keep extracellular enzymes close</a:t>
            </a:r>
          </a:p>
          <a:p>
            <a:r>
              <a:rPr lang="en-US" sz="2600" dirty="0"/>
              <a:t>Recycle dead microbial contents</a:t>
            </a:r>
          </a:p>
          <a:p>
            <a:r>
              <a:rPr lang="en-US" sz="2600" dirty="0"/>
              <a:t>Media for horizontal gene transfer</a:t>
            </a:r>
          </a:p>
          <a:p>
            <a:r>
              <a:rPr lang="en-US" sz="2600" dirty="0"/>
              <a:t>Media for communication </a:t>
            </a:r>
          </a:p>
          <a:p>
            <a:endParaRPr lang="en-US" sz="2000" dirty="0"/>
          </a:p>
        </p:txBody>
      </p:sp>
    </p:spTree>
    <p:extLst>
      <p:ext uri="{BB962C8B-B14F-4D97-AF65-F5344CB8AC3E}">
        <p14:creationId xmlns:p14="http://schemas.microsoft.com/office/powerpoint/2010/main" val="22557178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383B190-6BFB-422F-B667-06B7B25F09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21821" y="3812954"/>
            <a:ext cx="6465287" cy="1516014"/>
          </a:xfrm>
        </p:spPr>
        <p:txBody>
          <a:bodyPr vert="horz" lIns="91440" tIns="45720" rIns="91440" bIns="45720" rtlCol="0" anchor="b">
            <a:normAutofit/>
          </a:bodyPr>
          <a:lstStyle/>
          <a:p>
            <a:r>
              <a:rPr lang="en-US" b="1" kern="1200" dirty="0">
                <a:solidFill>
                  <a:srgbClr val="FFFFFF"/>
                </a:solidFill>
                <a:latin typeface="+mj-lt"/>
                <a:ea typeface="+mj-ea"/>
                <a:cs typeface="+mj-cs"/>
              </a:rPr>
              <a:t>Decomposition – </a:t>
            </a:r>
            <a:br>
              <a:rPr lang="en-US" b="1" kern="1200" dirty="0">
                <a:solidFill>
                  <a:srgbClr val="FFFFFF"/>
                </a:solidFill>
                <a:latin typeface="+mj-lt"/>
                <a:ea typeface="+mj-ea"/>
                <a:cs typeface="+mj-cs"/>
              </a:rPr>
            </a:br>
            <a:r>
              <a:rPr lang="en-US" b="1" kern="1200" dirty="0">
                <a:solidFill>
                  <a:srgbClr val="FFFFFF"/>
                </a:solidFill>
                <a:latin typeface="+mj-lt"/>
                <a:ea typeface="+mj-ea"/>
                <a:cs typeface="+mj-cs"/>
              </a:rPr>
              <a:t>Recycling of Nutrients</a:t>
            </a:r>
          </a:p>
        </p:txBody>
      </p:sp>
      <p:sp>
        <p:nvSpPr>
          <p:cNvPr id="3" name="Content Placeholder 2"/>
          <p:cNvSpPr>
            <a:spLocks noGrp="1"/>
          </p:cNvSpPr>
          <p:nvPr>
            <p:ph idx="1"/>
          </p:nvPr>
        </p:nvSpPr>
        <p:spPr>
          <a:xfrm>
            <a:off x="5021821" y="5550568"/>
            <a:ext cx="6465286" cy="602551"/>
          </a:xfrm>
        </p:spPr>
        <p:txBody>
          <a:bodyPr vert="horz" lIns="91440" tIns="45720" rIns="91440" bIns="45720" rtlCol="0">
            <a:noAutofit/>
          </a:bodyPr>
          <a:lstStyle/>
          <a:p>
            <a:pPr marL="0" indent="0">
              <a:buNone/>
            </a:pPr>
            <a:r>
              <a:rPr lang="en-US" kern="1200" dirty="0">
                <a:solidFill>
                  <a:srgbClr val="E7E6E6"/>
                </a:solidFill>
                <a:latin typeface="+mn-lt"/>
                <a:ea typeface="+mn-ea"/>
                <a:cs typeface="+mn-cs"/>
              </a:rPr>
              <a:t>Trophic cascades of organisms working to recycle dead organic material</a:t>
            </a:r>
          </a:p>
        </p:txBody>
      </p:sp>
      <p:pic>
        <p:nvPicPr>
          <p:cNvPr id="8194" name="Picture 2" descr="Image result for lion ki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250"/>
          <a:stretch/>
        </p:blipFill>
        <p:spPr bwMode="auto">
          <a:xfrm>
            <a:off x="317635" y="299363"/>
            <a:ext cx="4160452" cy="3049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Image result for soil decomposition"/>
          <p:cNvPicPr>
            <a:picLocks noChangeAspect="1" noChangeArrowheads="1"/>
          </p:cNvPicPr>
          <p:nvPr/>
        </p:nvPicPr>
        <p:blipFill rotWithShape="1">
          <a:blip r:embed="rId4">
            <a:extLst>
              <a:ext uri="{28A0092B-C50C-407E-A947-70E740481C1C}">
                <a14:useLocalDpi xmlns:a14="http://schemas.microsoft.com/office/drawing/2010/main" val="0"/>
              </a:ext>
            </a:extLst>
          </a:blip>
          <a:srcRect t="10322" r="2" b="27000"/>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ED28E597-4AF8-4D69-A9AB-A1EDC6156B0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10" descr="Image result for soil decompositi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44" r="-1" b="2551"/>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29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EB181E26-89C4-4A14-92DE-0F4C4B0E94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0" descr="Related image">
            <a:extLst>
              <a:ext uri="{FF2B5EF4-FFF2-40B4-BE49-F238E27FC236}">
                <a16:creationId xmlns:a16="http://schemas.microsoft.com/office/drawing/2014/main" id="{2A9CFEBA-2047-43B8-B276-84C64A3D10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49" r="2" b="11621"/>
          <a:stretch/>
        </p:blipFill>
        <p:spPr bwMode="auto">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9" name="Picture 2" descr="Image result for dairy lagoon">
            <a:extLst>
              <a:ext uri="{FF2B5EF4-FFF2-40B4-BE49-F238E27FC236}">
                <a16:creationId xmlns:a16="http://schemas.microsoft.com/office/drawing/2014/main" id="{F44511F5-5025-4DAD-8B15-B82D31FABD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482" r="-2" b="24443"/>
          <a:stretch/>
        </p:blipFill>
        <p:spPr bwMode="auto">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sp>
        <p:nvSpPr>
          <p:cNvPr id="87"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dirty="0">
                <a:solidFill>
                  <a:schemeClr val="bg1"/>
                </a:solidFill>
                <a:latin typeface="+mj-lt"/>
                <a:ea typeface="+mj-ea"/>
                <a:cs typeface="+mj-cs"/>
              </a:rPr>
              <a:t>Atmospheric Modification</a:t>
            </a:r>
          </a:p>
        </p:txBody>
      </p:sp>
      <p:sp>
        <p:nvSpPr>
          <p:cNvPr id="6" name="Content Placeholder 2"/>
          <p:cNvSpPr txBox="1">
            <a:spLocks/>
          </p:cNvSpPr>
          <p:nvPr/>
        </p:nvSpPr>
        <p:spPr>
          <a:xfrm>
            <a:off x="490959" y="1945957"/>
            <a:ext cx="5257800" cy="40659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OM decomposition produces gas</a:t>
            </a:r>
          </a:p>
          <a:p>
            <a:r>
              <a:rPr lang="en-US" sz="2600" dirty="0"/>
              <a:t>CO</a:t>
            </a:r>
            <a:r>
              <a:rPr lang="en-US" sz="2600" baseline="-25000" dirty="0"/>
              <a:t>2</a:t>
            </a:r>
            <a:r>
              <a:rPr lang="en-US" sz="2600" dirty="0"/>
              <a:t> is universal aerobic “waste” product </a:t>
            </a:r>
          </a:p>
          <a:p>
            <a:r>
              <a:rPr lang="en-US" sz="2600" dirty="0"/>
              <a:t>Anaerobic conditions produce N</a:t>
            </a:r>
            <a:r>
              <a:rPr lang="en-US" sz="2600" baseline="-25000" dirty="0"/>
              <a:t>2</a:t>
            </a:r>
            <a:r>
              <a:rPr lang="en-US" sz="2600" dirty="0"/>
              <a:t>O and CH</a:t>
            </a:r>
            <a:r>
              <a:rPr lang="en-US" sz="2600" baseline="-25000" dirty="0"/>
              <a:t>4</a:t>
            </a:r>
          </a:p>
          <a:p>
            <a:r>
              <a:rPr lang="en-US" sz="2600" dirty="0"/>
              <a:t>Tillage introduces oxygen to OM that was physically stabilized </a:t>
            </a:r>
          </a:p>
          <a:p>
            <a:pPr lvl="1"/>
            <a:r>
              <a:rPr lang="en-US" sz="2200" b="1" dirty="0"/>
              <a:t>OM becomes CO</a:t>
            </a:r>
            <a:r>
              <a:rPr lang="en-US" sz="2200" b="1" baseline="-25000" dirty="0"/>
              <a:t>2</a:t>
            </a:r>
          </a:p>
          <a:p>
            <a:r>
              <a:rPr lang="en-US" sz="3000" b="1" dirty="0"/>
              <a:t>Grazing can be net </a:t>
            </a:r>
            <a:r>
              <a:rPr lang="en-US" sz="3000" dirty="0"/>
              <a:t>neutral in C emissions vs storage IF well managed</a:t>
            </a:r>
            <a:endParaRPr lang="en-US" sz="3000" baseline="-25000" dirty="0"/>
          </a:p>
        </p:txBody>
      </p:sp>
    </p:spTree>
    <p:extLst>
      <p:ext uri="{BB962C8B-B14F-4D97-AF65-F5344CB8AC3E}">
        <p14:creationId xmlns:p14="http://schemas.microsoft.com/office/powerpoint/2010/main" val="7203753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9899462-FC16-43B0-966B-FCA2634507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51858" y="605104"/>
            <a:ext cx="5638994" cy="1424446"/>
          </a:xfrm>
        </p:spPr>
        <p:txBody>
          <a:bodyPr vert="horz" lIns="91440" tIns="45720" rIns="91440" bIns="45720" rtlCol="0" anchor="ctr">
            <a:normAutofit/>
          </a:bodyPr>
          <a:lstStyle/>
          <a:p>
            <a:r>
              <a:rPr lang="en-US" b="1" dirty="0">
                <a:solidFill>
                  <a:srgbClr val="FFFFFF"/>
                </a:solidFill>
              </a:rPr>
              <a:t>Water Supply and Purification</a:t>
            </a:r>
          </a:p>
        </p:txBody>
      </p:sp>
      <p:pic>
        <p:nvPicPr>
          <p:cNvPr id="4" name="Picture 4" descr="Image result for water filtration by soil"/>
          <p:cNvPicPr>
            <a:picLocks noChangeAspect="1" noChangeArrowheads="1"/>
          </p:cNvPicPr>
          <p:nvPr/>
        </p:nvPicPr>
        <p:blipFill rotWithShape="1">
          <a:blip r:embed="rId3">
            <a:extLst>
              <a:ext uri="{28A0092B-C50C-407E-A947-70E740481C1C}">
                <a14:useLocalDpi xmlns:a14="http://schemas.microsoft.com/office/drawing/2010/main" val="0"/>
              </a:ext>
            </a:extLst>
          </a:blip>
          <a:srcRect r="1199" b="21635"/>
          <a:stretch/>
        </p:blipFill>
        <p:spPr bwMode="auto">
          <a:xfrm>
            <a:off x="481886" y="370982"/>
            <a:ext cx="3662730" cy="3058017"/>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AAFEA932-2DF1-410C-A00A-7A1E7DBF75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3074" name="Picture 2" descr="Image result for ponding pasture"/>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81886" y="3610803"/>
            <a:ext cx="3662730" cy="274704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5243665" y="2220327"/>
            <a:ext cx="5747187" cy="29875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FFFFFF"/>
                </a:solidFill>
              </a:rPr>
              <a:t>Organisms form soil aggregates</a:t>
            </a:r>
          </a:p>
          <a:p>
            <a:r>
              <a:rPr lang="en-US" sz="2400" dirty="0">
                <a:solidFill>
                  <a:srgbClr val="FFFFFF"/>
                </a:solidFill>
              </a:rPr>
              <a:t>Aggregates maintain a variety of pore sizes</a:t>
            </a:r>
          </a:p>
          <a:p>
            <a:r>
              <a:rPr lang="en-US" sz="2400" dirty="0">
                <a:solidFill>
                  <a:srgbClr val="FFFFFF"/>
                </a:solidFill>
              </a:rPr>
              <a:t>Variety of pore sizes allow for infiltration</a:t>
            </a:r>
          </a:p>
          <a:p>
            <a:r>
              <a:rPr lang="en-US" sz="2400" dirty="0">
                <a:solidFill>
                  <a:srgbClr val="FFFFFF"/>
                </a:solidFill>
              </a:rPr>
              <a:t>Infiltration reduces ponding, runoff, erosion, crop-protection product loss</a:t>
            </a:r>
          </a:p>
          <a:p>
            <a:r>
              <a:rPr lang="en-US" sz="2400" dirty="0">
                <a:solidFill>
                  <a:srgbClr val="FFFFFF"/>
                </a:solidFill>
              </a:rPr>
              <a:t>Infiltration allows soil to store water</a:t>
            </a:r>
          </a:p>
          <a:p>
            <a:r>
              <a:rPr lang="en-US" sz="2400" dirty="0">
                <a:solidFill>
                  <a:srgbClr val="FFFFFF"/>
                </a:solidFill>
              </a:rPr>
              <a:t>OM allows soil to store more water</a:t>
            </a:r>
          </a:p>
          <a:p>
            <a:r>
              <a:rPr lang="en-US" sz="2400" dirty="0">
                <a:solidFill>
                  <a:srgbClr val="FFFFFF"/>
                </a:solidFill>
              </a:rPr>
              <a:t>Stored water can be used through dry season </a:t>
            </a:r>
          </a:p>
        </p:txBody>
      </p:sp>
    </p:spTree>
    <p:extLst>
      <p:ext uri="{BB962C8B-B14F-4D97-AF65-F5344CB8AC3E}">
        <p14:creationId xmlns:p14="http://schemas.microsoft.com/office/powerpoint/2010/main" val="73774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3174</Words>
  <Application>Microsoft Office PowerPoint</Application>
  <PresentationFormat>Widescreen</PresentationFormat>
  <Paragraphs>397</Paragraphs>
  <Slides>36</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Nimbus Sans</vt:lpstr>
      <vt:lpstr>Wingdings</vt:lpstr>
      <vt:lpstr>Office Theme</vt:lpstr>
      <vt:lpstr>Soil Health and Grazing</vt:lpstr>
      <vt:lpstr>SOIL HEALTH IS:</vt:lpstr>
      <vt:lpstr>6 functions of soil</vt:lpstr>
      <vt:lpstr>Habitat for Organisms</vt:lpstr>
      <vt:lpstr>Microbial Habitats –  Soil Aggregates</vt:lpstr>
      <vt:lpstr>Microbial Habitat –  Extracellular Polymeric Substances</vt:lpstr>
      <vt:lpstr>Decomposition –  Recycling of Nutrients</vt:lpstr>
      <vt:lpstr>Atmospheric Modification</vt:lpstr>
      <vt:lpstr>Water Supply and Purification</vt:lpstr>
      <vt:lpstr>Medium for Plant Growth</vt:lpstr>
      <vt:lpstr>Feed your microbial herd</vt:lpstr>
      <vt:lpstr>Protect the habitat structure</vt:lpstr>
      <vt:lpstr>Soil Carbon Increases Water Holding Capacity</vt:lpstr>
      <vt:lpstr>Grazing should be good for soil health</vt:lpstr>
      <vt:lpstr>Management makes all the difference</vt:lpstr>
      <vt:lpstr>Roots Rely on Recovery</vt:lpstr>
      <vt:lpstr>Grazing management for soil health</vt:lpstr>
      <vt:lpstr>OM has increased in every single pasture </vt:lpstr>
      <vt:lpstr>System Benefits  Tangible Benefits</vt:lpstr>
      <vt:lpstr>Grazing is Key to our Future</vt:lpstr>
      <vt:lpstr>PowerPoint Presentation</vt:lpstr>
      <vt:lpstr>A MICROBES VIEW</vt:lpstr>
      <vt:lpstr>Negative soil health effects from grazing</vt:lpstr>
      <vt:lpstr>NORTH AMERICAN PROJECT TO EVALUATE SOIL HEALTH MEASUREMENTS</vt:lpstr>
      <vt:lpstr>PowerPoint Presentation</vt:lpstr>
      <vt:lpstr>NORTH AMERICAN PROJECT TO EVALUATE SOIL HEALTH MEASUREMENTS</vt:lpstr>
      <vt:lpstr>Functions rely on biofilm - EPS</vt:lpstr>
      <vt:lpstr>Poor vegetation =&gt;  Grazing wrong time</vt:lpstr>
      <vt:lpstr>Poor vegetation =&gt;  Little time for regrowth </vt:lpstr>
      <vt:lpstr>Weed dominance =&gt; Decreased intake and ADG Selective species grazing</vt:lpstr>
      <vt:lpstr> Compaction =&gt; Animals on at wrong time </vt:lpstr>
      <vt:lpstr> Anaerobic conditions=&gt; Compaction = Crushed pore space </vt:lpstr>
      <vt:lpstr>Dusty =&gt; Lack of water</vt:lpstr>
      <vt:lpstr>Ponding =&gt; Drainage issues Less grazing land</vt:lpstr>
      <vt:lpstr>Chlorosis =&gt;Poor plant growth Low N or other photosynthesis limiting nutrient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 Health and Grazing</dc:title>
  <dc:creator>Shannon Cappellazzi</dc:creator>
  <cp:lastModifiedBy>Mata Gonzalez, Ricardo</cp:lastModifiedBy>
  <cp:revision>1</cp:revision>
  <dcterms:created xsi:type="dcterms:W3CDTF">2019-06-27T18:17:15Z</dcterms:created>
  <dcterms:modified xsi:type="dcterms:W3CDTF">2019-06-27T20:47:15Z</dcterms:modified>
</cp:coreProperties>
</file>