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300" r:id="rId3"/>
    <p:sldId id="265" r:id="rId4"/>
    <p:sldId id="270" r:id="rId5"/>
    <p:sldId id="273" r:id="rId6"/>
    <p:sldId id="263" r:id="rId7"/>
    <p:sldId id="267" r:id="rId8"/>
    <p:sldId id="276" r:id="rId9"/>
    <p:sldId id="275" r:id="rId10"/>
    <p:sldId id="279" r:id="rId11"/>
    <p:sldId id="302" r:id="rId12"/>
    <p:sldId id="280" r:id="rId13"/>
    <p:sldId id="301" r:id="rId14"/>
    <p:sldId id="282" r:id="rId15"/>
    <p:sldId id="283" r:id="rId16"/>
    <p:sldId id="291" r:id="rId17"/>
    <p:sldId id="285" r:id="rId18"/>
    <p:sldId id="303" r:id="rId19"/>
    <p:sldId id="304" r:id="rId20"/>
    <p:sldId id="287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89" r:id="rId29"/>
    <p:sldId id="30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9" autoAdjust="0"/>
    <p:restoredTop sz="94434" autoAdjust="0"/>
  </p:normalViewPr>
  <p:slideViewPr>
    <p:cSldViewPr snapToGrid="0" snapToObjects="1">
      <p:cViewPr varScale="1">
        <p:scale>
          <a:sx n="95" d="100"/>
          <a:sy n="95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D395-513A-417A-B007-E4A58D5681AD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E2C26-A7D5-45E4-88D1-D0EEC2F2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6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in Slide</a:t>
            </a:r>
            <a:r>
              <a:rPr lang="en-US" baseline="0" dirty="0"/>
              <a:t> Master mode to swap out photos.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 inches is not an ideal sampling depth for</a:t>
            </a:r>
            <a:r>
              <a:rPr lang="en-US" baseline="0" dirty="0"/>
              <a:t> studies involving wheat, where N sampling depth should be 2 ft. The nature of the soil and the equipment we had to sample made this unfeasible.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Soil N measured by KCl extraction and colorimetric reaction quantified by </a:t>
            </a:r>
            <a:r>
              <a:rPr lang="en-US" dirty="0" err="1">
                <a:solidFill>
                  <a:schemeClr val="tx1"/>
                </a:solidFill>
              </a:rPr>
              <a:t>Lachat</a:t>
            </a:r>
            <a:r>
              <a:rPr lang="en-US" dirty="0">
                <a:solidFill>
                  <a:schemeClr val="tx1"/>
                </a:solidFill>
              </a:rPr>
              <a:t> autoanalyzer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Grain head N measured by dry combustion</a:t>
            </a:r>
          </a:p>
          <a:p>
            <a:pPr marL="457177" lvl="1" indent="0">
              <a:buNone/>
            </a:pPr>
            <a:endParaRPr lang="en-US" dirty="0">
              <a:solidFill>
                <a:srgbClr val="DC440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5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Incubation protocol followed Sullivan et al., 2011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4 </a:t>
            </a:r>
            <a:r>
              <a:rPr lang="en-US" dirty="0" err="1"/>
              <a:t>wk</a:t>
            </a:r>
            <a:r>
              <a:rPr lang="en-US" dirty="0"/>
              <a:t> and 8 </a:t>
            </a:r>
            <a:r>
              <a:rPr lang="en-US" dirty="0" err="1"/>
              <a:t>wk</a:t>
            </a:r>
            <a:r>
              <a:rPr lang="en-US" dirty="0"/>
              <a:t> measurement points at which soil sample was removed and air dried and subsequently analyzed for N by KCl extraction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93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1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NO3-N mineralization numbers for all fertility levels from 0-135 kg/ha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4% N to get 36 lbs N/ dry ton at 4 WK and 40 at 10 weeks (“Predicting PAN with the OSU Organic Fertilizer and Cover Crop Calculator)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this growth stage, oat would only return 12 </a:t>
            </a:r>
            <a:r>
              <a:rPr lang="en-US" dirty="0" err="1"/>
              <a:t>lb</a:t>
            </a:r>
            <a:r>
              <a:rPr lang="en-US" dirty="0"/>
              <a:t> N/ ac; based on wheat from Sullivan studies in Willamette Valley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Generally not economically feasible to fertilize a cover crop at levels this study showed to result in significant N return; therefore only plant brassicas as N catch crops after a high residual N Cash crop, such as potato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7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two-month mineralization window extends the availability of cover crop-derived N to a subsequent cash crop, increasing the ability to achieve synchrony and meet crop N demands over a wider time period and even provide some N to a winter crop.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Brassicas and small grains are good N catch crops because of their deep and laterally-extensive root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of overwintering small grains and brassicas to recycle residual soil N to a subsequent spring cash crop is of primary interest to growers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3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Emphasize how rapid brassica growth enables high amounts</a:t>
            </a:r>
            <a:r>
              <a:rPr lang="en-US" baseline="0" dirty="0"/>
              <a:t> of N uptake.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Brassica growth and N uptake are highly dependent on planting date.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they are planted too late, they will not accumulate as much N as a Fall small grain cover crop.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 Another way that brassica cover crops reduce N concentrations in the soil profile is through transpiration– large transpiration rates from dense stands of Fall brassicas will pull N up in soil solution into plant, decreasing N concentrations in the soil (Weinert, 2002)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of overwintering small grains and brassicas to recycle residual soil N to a subsequent spring cash crop is of primary interest to growers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field following high N residue crop, e.g. potato, can recycle a lot of N and reduce fertilizer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2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30” taproot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2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6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Synchrony is the single most important consideration when cover crops are intended</a:t>
            </a:r>
            <a:r>
              <a:rPr lang="en-US" baseline="0" dirty="0"/>
              <a:t> to be used to recycle N!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Even though synchrony was not explicitly studied in-field in my research, it is the most crucial consideration in deciding whether a certain cover crop is desirable for recycling N and also determining tillage date vis-à-vis wheat planting.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must be the focus of further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0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 fertilization rate can stand in as a proxy for residual soil N from a prior cash crop.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higher the N concentration in a residue the higher the amount of N mineralized and the faster the rate of N mineralization.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1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Mustard (</a:t>
            </a:r>
            <a:r>
              <a:rPr lang="en-US" i="1" dirty="0"/>
              <a:t>Brassica juncea </a:t>
            </a:r>
            <a:r>
              <a:rPr lang="en-US" dirty="0"/>
              <a:t>“Caliente 199”)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Forage radish (</a:t>
            </a:r>
            <a:r>
              <a:rPr lang="en-US" i="1" dirty="0"/>
              <a:t>Raphanus sativus </a:t>
            </a:r>
            <a:r>
              <a:rPr lang="en-US" dirty="0"/>
              <a:t>L. var </a:t>
            </a:r>
            <a:r>
              <a:rPr lang="en-US" i="1" dirty="0"/>
              <a:t>oleiformis </a:t>
            </a:r>
            <a:r>
              <a:rPr lang="en-US" dirty="0"/>
              <a:t>“Anaconda”)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Oats (</a:t>
            </a:r>
            <a:r>
              <a:rPr lang="en-US" i="1" dirty="0"/>
              <a:t>Avena sativa </a:t>
            </a:r>
            <a:r>
              <a:rPr lang="en-US" dirty="0"/>
              <a:t>“Charisma”)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Soil-only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8244"/>
          <a:stretch/>
        </p:blipFill>
        <p:spPr>
          <a:xfrm>
            <a:off x="-8238" y="0"/>
            <a:ext cx="9152239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5968" y="1866359"/>
            <a:ext cx="5375563" cy="348071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968" y="544353"/>
            <a:ext cx="8587946" cy="456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1" y="5727152"/>
            <a:ext cx="2747117" cy="11308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8244"/>
          <a:stretch/>
        </p:blipFill>
        <p:spPr>
          <a:xfrm>
            <a:off x="-8238" y="0"/>
            <a:ext cx="915223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5" y="2020186"/>
            <a:ext cx="6844732" cy="281762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>
                <a:latin typeface="Kievit Offc" panose="020B0504030101020102" pitchFamily="34" charset="0"/>
              </a:defRPr>
            </a:lvl1pPr>
            <a:lvl2pPr>
              <a:defRPr sz="2800">
                <a:latin typeface="Kievit Offc" panose="020B0504030101020102" pitchFamily="34" charset="0"/>
              </a:defRPr>
            </a:lvl2pPr>
            <a:lvl3pPr>
              <a:defRPr sz="2400">
                <a:latin typeface="Kievit Offc" panose="020B0504030101020102" pitchFamily="34" charset="0"/>
              </a:defRPr>
            </a:lvl3pPr>
            <a:lvl4pPr>
              <a:defRPr sz="2000">
                <a:latin typeface="Kievit Offc" panose="020B0504030101020102" pitchFamily="34" charset="0"/>
              </a:defRPr>
            </a:lvl4pPr>
            <a:lvl5pPr>
              <a:defRPr sz="2000"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>
                <a:latin typeface="Kievit Offc" panose="020B0504030101020102" pitchFamily="34" charset="0"/>
              </a:defRPr>
            </a:lvl1pPr>
            <a:lvl2pPr>
              <a:defRPr sz="2800">
                <a:latin typeface="Kievit Offc" panose="020B0504030101020102" pitchFamily="34" charset="0"/>
              </a:defRPr>
            </a:lvl2pPr>
            <a:lvl3pPr>
              <a:defRPr sz="2400">
                <a:latin typeface="Kievit Offc" panose="020B0504030101020102" pitchFamily="34" charset="0"/>
              </a:defRPr>
            </a:lvl3pPr>
            <a:lvl4pPr>
              <a:defRPr sz="2000">
                <a:latin typeface="Kievit Offc" panose="020B0504030101020102" pitchFamily="34" charset="0"/>
              </a:defRPr>
            </a:lvl4pPr>
            <a:lvl5pPr>
              <a:defRPr sz="2000"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Kievit Offc" panose="020B0504030101020102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Kievit Offc" panose="020B0504030101020102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Kievit Offc" panose="020B0504030101020102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8244"/>
          <a:stretch/>
        </p:blipFill>
        <p:spPr>
          <a:xfrm>
            <a:off x="-8238" y="0"/>
            <a:ext cx="9152239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73195" y="2343437"/>
            <a:ext cx="4997877" cy="348071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" y="18185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Kievit Offc" panose="020B0504030101020102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Kievit Offc" panose="020B0504030101020102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Kievit Offc" panose="020B0504030101020102" pitchFamily="34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r="16014"/>
          <a:stretch/>
        </p:blipFill>
        <p:spPr>
          <a:xfrm>
            <a:off x="-8238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59"/>
            <a:ext cx="4628634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tx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968" y="544353"/>
            <a:ext cx="8587946" cy="456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" y="573026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10416"/>
          <a:stretch/>
        </p:blipFill>
        <p:spPr>
          <a:xfrm>
            <a:off x="0" y="0"/>
            <a:ext cx="9168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1495" y="1866359"/>
            <a:ext cx="5784574" cy="3480716"/>
          </a:xfrm>
        </p:spPr>
        <p:txBody>
          <a:bodyPr wrap="square" lIns="0" tIns="0" rIns="0" bIns="0" anchor="t" anchorCtr="0">
            <a:normAutofit/>
          </a:bodyPr>
          <a:lstStyle>
            <a:lvl1pPr algn="r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8005968" cy="456108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2" y="573026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65"/>
            <a:ext cx="75438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75438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1" y="5727152"/>
            <a:ext cx="2747117" cy="11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65"/>
            <a:ext cx="75438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75438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College </a:t>
            </a:r>
            <a:r>
              <a:rPr lang="en-US"/>
              <a:t>or department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0" y="5727151"/>
            <a:ext cx="2747117" cy="11308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1866365"/>
            <a:ext cx="75438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1" y="544353"/>
            <a:ext cx="75438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1"/>
                </a:solidFill>
                <a:latin typeface="Rufina-Stencil-Bold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College </a:t>
            </a:r>
            <a:r>
              <a:rPr lang="en-US"/>
              <a:t>or department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2" y="5730262"/>
            <a:ext cx="2739561" cy="112773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6" y="365129"/>
            <a:ext cx="86636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7" y="1825625"/>
            <a:ext cx="8663631" cy="4351338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  <a:lvl2pPr>
              <a:defRPr>
                <a:latin typeface="Kievit Offc" panose="020B0504030101020102" pitchFamily="34" charset="0"/>
              </a:defRPr>
            </a:lvl2pPr>
            <a:lvl3pPr>
              <a:defRPr>
                <a:latin typeface="Kievit Offc" panose="020B0504030101020102" pitchFamily="34" charset="0"/>
              </a:defRPr>
            </a:lvl3pPr>
            <a:lvl4pPr>
              <a:defRPr>
                <a:latin typeface="Kievit Offc" panose="020B0504030101020102" pitchFamily="34" charset="0"/>
              </a:defRPr>
            </a:lvl4pPr>
            <a:lvl5pPr>
              <a:defRPr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8108" y="6226181"/>
            <a:ext cx="5010150" cy="365125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8258" y="6226181"/>
            <a:ext cx="476250" cy="365125"/>
          </a:xfrm>
        </p:spPr>
        <p:txBody>
          <a:bodyPr/>
          <a:lstStyle>
            <a:lvl1pPr>
              <a:defRPr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26181"/>
            <a:ext cx="501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Kievit Offc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226181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Kievit Offc" charset="0"/>
              </a:defRPr>
            </a:lvl1pPr>
          </a:lstStyle>
          <a:p>
            <a:r>
              <a:rPr lang="en-US" dirty="0"/>
              <a:t>| </a:t>
            </a:r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7" r:id="rId3"/>
    <p:sldLayoutId id="2147483704" r:id="rId4"/>
    <p:sldLayoutId id="2147483705" r:id="rId5"/>
    <p:sldLayoutId id="2147483649" r:id="rId6"/>
    <p:sldLayoutId id="2147483677" r:id="rId7"/>
    <p:sldLayoutId id="2147483678" r:id="rId8"/>
    <p:sldLayoutId id="2147483679" r:id="rId9"/>
    <p:sldLayoutId id="2147483659" r:id="rId10"/>
    <p:sldLayoutId id="2147483681" r:id="rId11"/>
    <p:sldLayoutId id="2147483682" r:id="rId12"/>
    <p:sldLayoutId id="2147483683" r:id="rId13"/>
    <p:sldLayoutId id="2147483669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Rufina-Stencil-Bold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Kievit Offc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Kievit Offc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Kievit Offc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 Offc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 Offc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FEE1A6-F53E-4914-A94A-2DE822398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2528" y="664544"/>
            <a:ext cx="7543800" cy="31779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400" cap="none" dirty="0">
                <a:solidFill>
                  <a:schemeClr val="tx1"/>
                </a:solidFill>
                <a:latin typeface="Rufina-Stencil-Bold"/>
              </a:rPr>
              <a:t>Nitrogen Concentration and Nitrogen Mineralization by Nonleguminous cover crops: Applications to central Oregon cropping systems  </a:t>
            </a:r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917595" y="5058566"/>
            <a:ext cx="7543800" cy="66776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354" rtl="0" eaLnBrk="1" latinLnBrk="0" hangingPunct="1">
              <a:lnSpc>
                <a:spcPts val="18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Rufina-Stencil-Bold" charset="0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Kievit Offc" charset="0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Kievit Offc" charset="0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bg1"/>
                </a:solidFill>
                <a:latin typeface="Kievit Offc" charset="0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bg1"/>
                </a:solidFill>
                <a:latin typeface="Kievit Offc" charset="0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Crop and Soil Science Department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7D8221-52D2-48F3-AF73-CB1C888E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863" y="5891135"/>
            <a:ext cx="966565" cy="967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023" y="4426124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Rufina-Stencil-Bold"/>
              </a:rPr>
              <a:t>Joshua Neuman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73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Hypotheses of 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88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Nitrogen concentration in young mustard, radish, and oat cover crop residues is a function of N fertilization rate.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Nitrogen mineralization is a function of N concentration in young mustard, radish, and oat cover crop residues.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Nitrogen mineralized at room temperature will be highest at 4 weeks of incubation and by the 8</a:t>
            </a:r>
            <a:r>
              <a:rPr lang="en-US" baseline="30000" dirty="0"/>
              <a:t>th</a:t>
            </a:r>
            <a:r>
              <a:rPr lang="en-US" dirty="0"/>
              <a:t> week, there will be little N release from young mustard, radish, and oat cover crop residues. </a:t>
            </a:r>
          </a:p>
          <a:p>
            <a:pPr marL="457177" lvl="1" indent="0">
              <a:lnSpc>
                <a:spcPct val="150000"/>
              </a:lnSpc>
              <a:buNone/>
            </a:pPr>
            <a:endParaRPr lang="en-US" dirty="0"/>
          </a:p>
          <a:p>
            <a:pPr marL="914377" lvl="1" indent="-457200">
              <a:buFont typeface="+mj-lt"/>
              <a:buAutoNum type="arabicPeriod"/>
            </a:pPr>
            <a:endParaRPr lang="en-US" dirty="0">
              <a:solidFill>
                <a:srgbClr val="DC4405"/>
              </a:solidFill>
            </a:endParaRPr>
          </a:p>
          <a:p>
            <a:pPr marL="914377" lvl="1" indent="-457200">
              <a:buFont typeface="+mj-lt"/>
              <a:buAutoNum type="arabicPeriod"/>
            </a:pPr>
            <a:endParaRPr lang="en-US" dirty="0">
              <a:solidFill>
                <a:srgbClr val="DC440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AED9D-8C03-4758-9426-DC911080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3F95EE-5A45-4901-A3B2-20964DDC1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experiment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Observe the effect of different N rates and cover crop species on yield and protein content of wheat at harvest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Laboratory experiment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Observe the effect of N rate on cover crop N concentration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Observe the effect of N concentration on N mineralization</a:t>
            </a:r>
          </a:p>
        </p:txBody>
      </p:sp>
    </p:spTree>
    <p:extLst>
      <p:ext uri="{BB962C8B-B14F-4D97-AF65-F5344CB8AC3E}">
        <p14:creationId xmlns:p14="http://schemas.microsoft.com/office/powerpoint/2010/main" val="2052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Materials and Methods: Field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Experimental location: Central Oregon Agriculture Research and Extension Center (COAREC)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Soil type: Madras Loam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Previous crop: Spring wheat</a:t>
            </a:r>
          </a:p>
          <a:p>
            <a:pPr marL="457177" lvl="1" indent="0">
              <a:buNone/>
            </a:pPr>
            <a:endParaRPr lang="en-US" dirty="0">
              <a:solidFill>
                <a:srgbClr val="DC440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BF7C8A-8D2B-4B4D-A353-26EEACF3D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2E831A-A597-4269-9673-1FE27B3D6A03}"/>
              </a:ext>
            </a:extLst>
          </p:cNvPr>
          <p:cNvSpPr/>
          <p:nvPr/>
        </p:nvSpPr>
        <p:spPr>
          <a:xfrm>
            <a:off x="282804" y="240769"/>
            <a:ext cx="1018095" cy="1993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A81A4-825A-4396-B7DE-72E67B31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Methods: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28A8ED-9BC1-4B6B-9B3A-5D7ADD65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4x cover crop treatment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Mustard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Forage radish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Oats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Soil-only control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4 x N fertilizer rate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0 kg/ha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45 kg/ha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90 kg/ha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135 kg/ha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Materials and Methods: field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4x4 factorial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Randomized complete block design (RBD)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4 x replications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16 treatments x 4 replications = 64 subplots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Plot size: 16’ wide x 30’ long (4.9 x 9.1 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4’ (1.2 m) between plots w/in row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5’ (1.5 m) between rep rows </a:t>
            </a:r>
          </a:p>
          <a:p>
            <a:pPr marL="457177" lvl="1" indent="0">
              <a:buNone/>
            </a:pPr>
            <a:endParaRPr lang="en-US" dirty="0">
              <a:solidFill>
                <a:srgbClr val="DC4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Materials and Methods: field </a:t>
            </a:r>
            <a:r>
              <a:rPr lang="en-US" sz="4000" dirty="0"/>
              <a:t>t</a:t>
            </a:r>
            <a:r>
              <a:rPr lang="en-US" sz="4000" dirty="0">
                <a:solidFill>
                  <a:schemeClr val="tx1"/>
                </a:solidFill>
              </a:rPr>
              <a:t>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chemeClr val="tx1"/>
                </a:solidFill>
              </a:rPr>
              <a:t>Variables measured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chemeClr val="tx1"/>
                </a:solidFill>
              </a:rPr>
              <a:t>Soil NO</a:t>
            </a:r>
            <a:r>
              <a:rPr lang="en-US" sz="3800" baseline="-25000" dirty="0">
                <a:solidFill>
                  <a:schemeClr val="tx1"/>
                </a:solidFill>
              </a:rPr>
              <a:t>3</a:t>
            </a:r>
            <a:r>
              <a:rPr lang="en-US" sz="3800" dirty="0">
                <a:solidFill>
                  <a:schemeClr val="tx1"/>
                </a:solidFill>
              </a:rPr>
              <a:t>- N and NH</a:t>
            </a:r>
            <a:r>
              <a:rPr lang="en-US" sz="3800" baseline="-25000" dirty="0">
                <a:solidFill>
                  <a:schemeClr val="tx1"/>
                </a:solidFill>
              </a:rPr>
              <a:t>4</a:t>
            </a:r>
            <a:r>
              <a:rPr lang="en-US" sz="3800" dirty="0">
                <a:solidFill>
                  <a:schemeClr val="tx1"/>
                </a:solidFill>
              </a:rPr>
              <a:t>- N to 15 cm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/>
              <a:t>M</a:t>
            </a:r>
            <a:r>
              <a:rPr lang="en-US" sz="3800" dirty="0">
                <a:solidFill>
                  <a:schemeClr val="tx1"/>
                </a:solidFill>
              </a:rPr>
              <a:t>easurement intervals: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/>
                </a:solidFill>
              </a:rPr>
              <a:t>Pre-cover crop planting for background 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/>
                </a:solidFill>
              </a:rPr>
              <a:t>Post-cover crop for residual N not taken up/N released from decomposition of dead covers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/>
                </a:solidFill>
              </a:rPr>
              <a:t>Post-wheat harvest 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/>
                </a:solidFill>
              </a:rPr>
              <a:t>Grain head N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800" b="1" u="sng" dirty="0"/>
              <a:t>Data from field trial will not be shown</a:t>
            </a:r>
            <a:endParaRPr lang="en-US" sz="3800" b="1" u="sng" dirty="0">
              <a:solidFill>
                <a:schemeClr val="tx1"/>
              </a:solidFill>
            </a:endParaRPr>
          </a:p>
          <a:p>
            <a:pPr marL="457177" lvl="1" indent="0">
              <a:lnSpc>
                <a:spcPct val="150000"/>
              </a:lnSpc>
              <a:buNone/>
            </a:pPr>
            <a:endParaRPr lang="en-US" sz="3800" dirty="0">
              <a:solidFill>
                <a:srgbClr val="DC4405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DC4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Materials and Methods:</a:t>
            </a:r>
            <a:br>
              <a:rPr lang="en-US" sz="4000" dirty="0"/>
            </a:br>
            <a:r>
              <a:rPr lang="en-US" sz="4000" dirty="0"/>
              <a:t> lab incubation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454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Cover crops grown in seeding trays in greenhouse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 Grown 10 weeks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Fertilizer rates were identical to field but scaled to 0.2 m</a:t>
            </a:r>
            <a:r>
              <a:rPr lang="en-US" sz="2800" baseline="30000" dirty="0"/>
              <a:t>2 </a:t>
            </a:r>
            <a:r>
              <a:rPr lang="en-US" sz="2800" dirty="0"/>
              <a:t>tray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 Plants harvested, cut at soil level and washed of soil then frozen until use in incubation experiment</a:t>
            </a:r>
          </a:p>
        </p:txBody>
      </p:sp>
    </p:spTree>
    <p:extLst>
      <p:ext uri="{BB962C8B-B14F-4D97-AF65-F5344CB8AC3E}">
        <p14:creationId xmlns:p14="http://schemas.microsoft.com/office/powerpoint/2010/main" val="32038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07043-3FDB-4FA8-9F69-27B9141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Methods:</a:t>
            </a:r>
            <a:br>
              <a:rPr lang="en-US" dirty="0"/>
            </a:br>
            <a:r>
              <a:rPr lang="en-US" dirty="0"/>
              <a:t> lab incubation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E7788C-1C04-4FC1-8A19-FCC226B2A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Each cover crop species sample oven dried and analyzed for total N content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 2 g of cover crop residue oven dried at 60</a:t>
            </a:r>
            <a:r>
              <a:rPr lang="en-US" sz="3200" baseline="30000" dirty="0"/>
              <a:t>o</a:t>
            </a:r>
            <a:r>
              <a:rPr lang="en-US" sz="3200" dirty="0"/>
              <a:t>C for 72 hr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Oven dried residue ground in plant mill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 150 mg of each sample was combusted in Elementar and analyzed for total N</a:t>
            </a:r>
          </a:p>
        </p:txBody>
      </p:sp>
    </p:spTree>
    <p:extLst>
      <p:ext uri="{BB962C8B-B14F-4D97-AF65-F5344CB8AC3E}">
        <p14:creationId xmlns:p14="http://schemas.microsoft.com/office/powerpoint/2010/main" val="6945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F4CE1-5F59-4E8D-AE23-6331B1B6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Methods:</a:t>
            </a:r>
            <a:br>
              <a:rPr lang="en-US" dirty="0"/>
            </a:br>
            <a:r>
              <a:rPr lang="en-US" dirty="0"/>
              <a:t> lab incubation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9E24C-E037-4775-9B48-820DB5C8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Cover crop residues aerobically incubated in plastic bags with field soil to determine mineralization rate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Residues chopped into 15 mm pieces for rapid decomposition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Water added on weekly basis to achieve original gravimetric water content of each bag at beginning of experiment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8 week incubation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A2E9E-A680-48E3-940B-8C44314C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00435-AB8A-4E09-B6C5-20666EBCC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Presentation focused on lab incubation of nonleguminous cover crops</a:t>
            </a:r>
          </a:p>
          <a:p>
            <a:pPr>
              <a:lnSpc>
                <a:spcPct val="150000"/>
              </a:lnSpc>
            </a:pPr>
            <a:r>
              <a:rPr lang="en-US" dirty="0"/>
              <a:t>Original intent was to get Nitrogen (N) mineralization from cover crop and subsequent cash crop N uptake data </a:t>
            </a:r>
          </a:p>
          <a:p>
            <a:pPr>
              <a:lnSpc>
                <a:spcPct val="150000"/>
              </a:lnSpc>
            </a:pPr>
            <a:r>
              <a:rPr lang="en-US" dirty="0"/>
              <a:t>Field experiment failed and its results will not be discussed</a:t>
            </a:r>
          </a:p>
        </p:txBody>
      </p:sp>
    </p:spTree>
    <p:extLst>
      <p:ext uri="{BB962C8B-B14F-4D97-AF65-F5344CB8AC3E}">
        <p14:creationId xmlns:p14="http://schemas.microsoft.com/office/powerpoint/2010/main" val="11473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84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08923E6E-9FF0-49F4-8076-9A4CB96F8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2728"/>
              </p:ext>
            </p:extLst>
          </p:nvPr>
        </p:nvGraphicFramePr>
        <p:xfrm>
          <a:off x="0" y="769441"/>
          <a:ext cx="9183180" cy="44964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5795">
                  <a:extLst>
                    <a:ext uri="{9D8B030D-6E8A-4147-A177-3AD203B41FA5}">
                      <a16:colId xmlns:a16="http://schemas.microsoft.com/office/drawing/2014/main" xmlns="" val="3074539862"/>
                    </a:ext>
                  </a:extLst>
                </a:gridCol>
                <a:gridCol w="2295795">
                  <a:extLst>
                    <a:ext uri="{9D8B030D-6E8A-4147-A177-3AD203B41FA5}">
                      <a16:colId xmlns:a16="http://schemas.microsoft.com/office/drawing/2014/main" xmlns="" val="2104994974"/>
                    </a:ext>
                  </a:extLst>
                </a:gridCol>
                <a:gridCol w="2295795">
                  <a:extLst>
                    <a:ext uri="{9D8B030D-6E8A-4147-A177-3AD203B41FA5}">
                      <a16:colId xmlns:a16="http://schemas.microsoft.com/office/drawing/2014/main" xmlns="" val="547552632"/>
                    </a:ext>
                  </a:extLst>
                </a:gridCol>
                <a:gridCol w="2295795">
                  <a:extLst>
                    <a:ext uri="{9D8B030D-6E8A-4147-A177-3AD203B41FA5}">
                      <a16:colId xmlns:a16="http://schemas.microsoft.com/office/drawing/2014/main" xmlns="" val="4239593450"/>
                    </a:ext>
                  </a:extLst>
                </a:gridCol>
              </a:tblGrid>
              <a:tr h="11902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 fertilizer rate 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Mustard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Oat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Radish</a:t>
                      </a:r>
                    </a:p>
                  </a:txBody>
                  <a:tcPr marL="83231" marR="83231"/>
                </a:tc>
                <a:extLst>
                  <a:ext uri="{0D108BD9-81ED-4DB2-BD59-A6C34878D82A}">
                    <a16:rowId xmlns:a16="http://schemas.microsoft.com/office/drawing/2014/main" xmlns="" val="363600855"/>
                  </a:ext>
                </a:extLst>
              </a:tr>
              <a:tr h="6612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Kg/ha</a:t>
                      </a:r>
                    </a:p>
                  </a:txBody>
                  <a:tcPr marL="83231" marR="8323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N</a:t>
                      </a:r>
                      <a:endParaRPr lang="en-US" sz="3600" dirty="0"/>
                    </a:p>
                  </a:txBody>
                  <a:tcPr marL="83231" marR="83231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3231" marR="83231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3231" marR="83231"/>
                </a:tc>
                <a:extLst>
                  <a:ext uri="{0D108BD9-81ED-4DB2-BD59-A6C34878D82A}">
                    <a16:rowId xmlns:a16="http://schemas.microsoft.com/office/drawing/2014/main" xmlns="" val="203421768"/>
                  </a:ext>
                </a:extLst>
              </a:tr>
              <a:tr h="6612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2.54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2.41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2.24</a:t>
                      </a:r>
                    </a:p>
                  </a:txBody>
                  <a:tcPr marL="83231" marR="83231"/>
                </a:tc>
                <a:extLst>
                  <a:ext uri="{0D108BD9-81ED-4DB2-BD59-A6C34878D82A}">
                    <a16:rowId xmlns:a16="http://schemas.microsoft.com/office/drawing/2014/main" xmlns="" val="916469033"/>
                  </a:ext>
                </a:extLst>
              </a:tr>
              <a:tr h="6612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3.29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3.03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3.07</a:t>
                      </a:r>
                    </a:p>
                  </a:txBody>
                  <a:tcPr marL="83231" marR="83231"/>
                </a:tc>
                <a:extLst>
                  <a:ext uri="{0D108BD9-81ED-4DB2-BD59-A6C34878D82A}">
                    <a16:rowId xmlns:a16="http://schemas.microsoft.com/office/drawing/2014/main" xmlns="" val="927425899"/>
                  </a:ext>
                </a:extLst>
              </a:tr>
              <a:tr h="6612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90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3.67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3.66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3.40</a:t>
                      </a:r>
                    </a:p>
                  </a:txBody>
                  <a:tcPr marL="83231" marR="83231"/>
                </a:tc>
                <a:extLst>
                  <a:ext uri="{0D108BD9-81ED-4DB2-BD59-A6C34878D82A}">
                    <a16:rowId xmlns:a16="http://schemas.microsoft.com/office/drawing/2014/main" xmlns="" val="2705448851"/>
                  </a:ext>
                </a:extLst>
              </a:tr>
              <a:tr h="6612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135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3.81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4.24</a:t>
                      </a:r>
                    </a:p>
                  </a:txBody>
                  <a:tcPr marL="83231" marR="83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3.90</a:t>
                      </a:r>
                    </a:p>
                  </a:txBody>
                  <a:tcPr marL="83231" marR="83231"/>
                </a:tc>
                <a:extLst>
                  <a:ext uri="{0D108BD9-81ED-4DB2-BD59-A6C34878D82A}">
                    <a16:rowId xmlns:a16="http://schemas.microsoft.com/office/drawing/2014/main" xmlns="" val="31094652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30D67F-2DFC-4586-83BF-3AD783CCBA5C}"/>
              </a:ext>
            </a:extLst>
          </p:cNvPr>
          <p:cNvSpPr txBox="1"/>
          <p:nvPr/>
        </p:nvSpPr>
        <p:spPr>
          <a:xfrm>
            <a:off x="667830" y="5270358"/>
            <a:ext cx="7808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Mean tissue N concentration as function of N fertilizer rate after 8 weeks of growth in a greenhouse setting for aboveground biomass. Plants were grown in a Madras loam soil. Four replications in a non-randomized design.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0904A0-B3A6-4EE1-8D84-E6A2D228DAF8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ievit Offc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111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EC1D07-8EEE-4F8C-8899-6E14307E7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29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1B1F3E-C970-4601-97A7-509830FCAB99}"/>
              </a:ext>
            </a:extLst>
          </p:cNvPr>
          <p:cNvSpPr txBox="1"/>
          <p:nvPr/>
        </p:nvSpPr>
        <p:spPr>
          <a:xfrm>
            <a:off x="0" y="542983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Mean tissue N concentration as function of N fertilizer rate after 10 weeks of growth in a greenhouse setting for aboveground biomass. Plants were grown in a Madras loam soil. Four replications in a non-randomized design.</a:t>
            </a:r>
          </a:p>
        </p:txBody>
      </p:sp>
    </p:spTree>
    <p:extLst>
      <p:ext uri="{BB962C8B-B14F-4D97-AF65-F5344CB8AC3E}">
        <p14:creationId xmlns:p14="http://schemas.microsoft.com/office/powerpoint/2010/main" val="4000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F7CA1C-0C63-4DFC-959B-01CF7C77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" y="1016239"/>
            <a:ext cx="8964891" cy="4746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6CFC5F-E0D4-4FEA-9C09-8D884725A0DB}"/>
              </a:ext>
            </a:extLst>
          </p:cNvPr>
          <p:cNvSpPr txBox="1"/>
          <p:nvPr/>
        </p:nvSpPr>
        <p:spPr>
          <a:xfrm>
            <a:off x="2852787" y="2835328"/>
            <a:ext cx="8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EAE19-0F4A-4C81-AD8D-C53E5F283E7D}"/>
              </a:ext>
            </a:extLst>
          </p:cNvPr>
          <p:cNvSpPr txBox="1"/>
          <p:nvPr/>
        </p:nvSpPr>
        <p:spPr>
          <a:xfrm>
            <a:off x="7011578" y="2835328"/>
            <a:ext cx="8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844C2C-4B97-444B-80E7-7BAFDB5FC019}"/>
              </a:ext>
            </a:extLst>
          </p:cNvPr>
          <p:cNvSpPr txBox="1"/>
          <p:nvPr/>
        </p:nvSpPr>
        <p:spPr>
          <a:xfrm>
            <a:off x="179109" y="5762412"/>
            <a:ext cx="896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-N concentration in soil-only incubation bags at 4 and 8 weeks. Error bars are standard error of mean (n=4). Madras loam soil.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52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BCC1B3-9EFA-4B7A-9B72-D656A8B3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" y="895634"/>
            <a:ext cx="8993171" cy="4746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8ADB2D-E7C3-4AEA-8135-138A2706B3CF}"/>
              </a:ext>
            </a:extLst>
          </p:cNvPr>
          <p:cNvSpPr txBox="1"/>
          <p:nvPr/>
        </p:nvSpPr>
        <p:spPr>
          <a:xfrm>
            <a:off x="2818614" y="1829297"/>
            <a:ext cx="8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31B904-73DF-4126-9FA9-CF13A0CCC7DB}"/>
              </a:ext>
            </a:extLst>
          </p:cNvPr>
          <p:cNvSpPr txBox="1"/>
          <p:nvPr/>
        </p:nvSpPr>
        <p:spPr>
          <a:xfrm>
            <a:off x="7360860" y="1829297"/>
            <a:ext cx="8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876ED3-1A21-4044-8F91-30C321CA5867}"/>
              </a:ext>
            </a:extLst>
          </p:cNvPr>
          <p:cNvSpPr txBox="1"/>
          <p:nvPr/>
        </p:nvSpPr>
        <p:spPr>
          <a:xfrm>
            <a:off x="98784" y="5643643"/>
            <a:ext cx="899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-N concentration in soil-only incubation bags at 4 and 8 weeks. Error bars are standard error of mean (n=4). Madras loam soil.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13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EC9C3E-A0AB-413D-90EB-9C2A13A9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6" y="883027"/>
            <a:ext cx="9002597" cy="4774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A17535-A0D3-4F67-B530-1359B5C73CFF}"/>
              </a:ext>
            </a:extLst>
          </p:cNvPr>
          <p:cNvSpPr txBox="1"/>
          <p:nvPr/>
        </p:nvSpPr>
        <p:spPr>
          <a:xfrm>
            <a:off x="2818614" y="2592625"/>
            <a:ext cx="8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0A6F75-F84C-4814-A485-4838FBB58B32}"/>
              </a:ext>
            </a:extLst>
          </p:cNvPr>
          <p:cNvSpPr txBox="1"/>
          <p:nvPr/>
        </p:nvSpPr>
        <p:spPr>
          <a:xfrm>
            <a:off x="7381678" y="2592625"/>
            <a:ext cx="8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53C82F-226D-4264-BD34-A9A1D94228CB}"/>
              </a:ext>
            </a:extLst>
          </p:cNvPr>
          <p:cNvSpPr txBox="1"/>
          <p:nvPr/>
        </p:nvSpPr>
        <p:spPr>
          <a:xfrm>
            <a:off x="70701" y="5683105"/>
            <a:ext cx="900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-N concentration in soil-only incubation bags at 4 and 8 weeks. Error bars are standard error of mean (n=4). Madras loam soil.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02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C184B-0FD0-45D5-9266-E8F18CCD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10164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4C718-2B35-4656-8422-9AB1C865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504"/>
            <a:ext cx="7886700" cy="46264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NO</a:t>
            </a:r>
            <a:r>
              <a:rPr lang="en-US" baseline="-25000" dirty="0">
                <a:latin typeface="Kievit Offc" panose="020B0504030101020102"/>
              </a:rPr>
              <a:t>3</a:t>
            </a:r>
            <a:r>
              <a:rPr lang="en-US" dirty="0">
                <a:latin typeface="Kievit Offc" panose="020B0504030101020102"/>
              </a:rPr>
              <a:t>-N mineralization over the 8-week period ranged from 46-245 kg ha</a:t>
            </a:r>
            <a:r>
              <a:rPr lang="en-US" baseline="30000" dirty="0">
                <a:latin typeface="Kievit Offc" panose="020B0504030101020102"/>
              </a:rPr>
              <a:t>-1</a:t>
            </a:r>
            <a:r>
              <a:rPr lang="en-US" dirty="0">
                <a:latin typeface="Kievit Offc" panose="020B0504030101020102"/>
              </a:rPr>
              <a:t> for all cover crops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 %N levels ~4% to release large amounts of N (Sullivan, not yet published)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Need either residual soil N or fertilizer rates of 90 or 135 kg ha</a:t>
            </a:r>
            <a:r>
              <a:rPr lang="en-US" baseline="30000" dirty="0">
                <a:latin typeface="Kievit Offc" panose="020B0504030101020102"/>
              </a:rPr>
              <a:t>-1</a:t>
            </a:r>
            <a:r>
              <a:rPr lang="en-US" dirty="0">
                <a:latin typeface="Kievit Offc" panose="020B0504030101020102"/>
              </a:rPr>
              <a:t> to get these concentrations based on results of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At phenological stage of small grain termination in this experiment, not a lot of N return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Kievit Offc" panose="020B0504030101020102"/>
              </a:rPr>
              <a:t>1 ton ac</a:t>
            </a:r>
            <a:r>
              <a:rPr lang="en-US" baseline="30000" dirty="0">
                <a:latin typeface="Kievit Offc" panose="020B0504030101020102"/>
              </a:rPr>
              <a:t>-1</a:t>
            </a:r>
            <a:r>
              <a:rPr lang="en-US" dirty="0">
                <a:latin typeface="Kievit Offc" panose="020B0504030101020102"/>
              </a:rPr>
              <a:t> dry matter at pre-jointing vs. 10 ton ac</a:t>
            </a:r>
            <a:r>
              <a:rPr lang="en-US" baseline="30000" dirty="0">
                <a:latin typeface="Kievit Offc" panose="020B0504030101020102"/>
              </a:rPr>
              <a:t>-1</a:t>
            </a:r>
            <a:r>
              <a:rPr lang="en-US" dirty="0">
                <a:latin typeface="Kievit Offc" panose="020B0504030101020102"/>
              </a:rPr>
              <a:t> at maturity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Kievit Offc" panose="020B0504030101020102"/>
              </a:rPr>
              <a:t>12 </a:t>
            </a:r>
            <a:r>
              <a:rPr lang="en-US" dirty="0" err="1">
                <a:latin typeface="Kievit Offc" panose="020B0504030101020102"/>
              </a:rPr>
              <a:t>lb</a:t>
            </a:r>
            <a:r>
              <a:rPr lang="en-US" dirty="0">
                <a:latin typeface="Kievit Offc" panose="020B0504030101020102"/>
              </a:rPr>
              <a:t> ac</a:t>
            </a:r>
            <a:r>
              <a:rPr lang="en-US" baseline="30000" dirty="0">
                <a:latin typeface="Kievit Offc" panose="020B0504030101020102"/>
              </a:rPr>
              <a:t>-1 </a:t>
            </a:r>
            <a:r>
              <a:rPr lang="en-US" dirty="0">
                <a:latin typeface="Kievit Offc" panose="020B0504030101020102"/>
              </a:rPr>
              <a:t> N vs. 120 </a:t>
            </a:r>
            <a:r>
              <a:rPr lang="en-US" dirty="0" err="1">
                <a:latin typeface="Kievit Offc" panose="020B0504030101020102"/>
              </a:rPr>
              <a:t>lb</a:t>
            </a:r>
            <a:r>
              <a:rPr lang="en-US" dirty="0">
                <a:latin typeface="Kievit Offc" panose="020B0504030101020102"/>
              </a:rPr>
              <a:t> ac</a:t>
            </a:r>
            <a:r>
              <a:rPr lang="en-US" baseline="30000" dirty="0">
                <a:latin typeface="Kievit Offc" panose="020B0504030101020102"/>
              </a:rPr>
              <a:t>-1 </a:t>
            </a:r>
            <a:r>
              <a:rPr lang="en-US" dirty="0">
                <a:latin typeface="Kievit Offc" panose="020B0504030101020102"/>
              </a:rPr>
              <a:t> N at pre-jointing vs. at maturity</a:t>
            </a:r>
          </a:p>
        </p:txBody>
      </p:sp>
    </p:spTree>
    <p:extLst>
      <p:ext uri="{BB962C8B-B14F-4D97-AF65-F5344CB8AC3E}">
        <p14:creationId xmlns:p14="http://schemas.microsoft.com/office/powerpoint/2010/main" val="2057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C184B-0FD0-45D5-9266-E8F18CCD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4C718-2B35-4656-8422-9AB1C865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348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Increasing N fertilizer rates increased % N in cover crop residues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90 and 135 kg N ha</a:t>
            </a:r>
            <a:r>
              <a:rPr lang="en-US" baseline="30000" dirty="0">
                <a:latin typeface="Kievit Offc" panose="020B0504030101020102"/>
              </a:rPr>
              <a:t>-1 </a:t>
            </a:r>
            <a:r>
              <a:rPr lang="en-US" dirty="0">
                <a:latin typeface="Kievit Offc" panose="020B0504030101020102"/>
              </a:rPr>
              <a:t>fertilizer rates produced cover crops with the highest % N and greatest N mineralization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Similar levels of mineralization seen at 4 and 8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Kievit Offc" panose="020B0504030101020102"/>
              </a:rPr>
              <a:t>Two-month N mineralization window extends availability of cover crop N to subsequent cash crop</a:t>
            </a:r>
          </a:p>
        </p:txBody>
      </p:sp>
    </p:spTree>
    <p:extLst>
      <p:ext uri="{BB962C8B-B14F-4D97-AF65-F5344CB8AC3E}">
        <p14:creationId xmlns:p14="http://schemas.microsoft.com/office/powerpoint/2010/main" val="15883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5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A93C5-A464-41AE-BAD4-4621B78B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D66BD-029E-4DCF-9F06-9472BBFD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committee: Markus Kleber, Amber Moore (Crop and Soil Science) and Chris Mundt (Botany and Plant Pathology) for providing editorial advice </a:t>
            </a:r>
          </a:p>
          <a:p>
            <a:r>
              <a:rPr lang="en-US" dirty="0"/>
              <a:t>Russ Karrow, administrator of the Agricultural Research Fund, for providing the funding for this project</a:t>
            </a:r>
          </a:p>
          <a:p>
            <a:r>
              <a:rPr lang="en-US" dirty="0"/>
              <a:t>Clara Weidman and Eliza Smith for helping me with graphs and tables and formatting of Masters Project Report</a:t>
            </a:r>
          </a:p>
        </p:txBody>
      </p:sp>
    </p:spTree>
    <p:extLst>
      <p:ext uri="{BB962C8B-B14F-4D97-AF65-F5344CB8AC3E}">
        <p14:creationId xmlns:p14="http://schemas.microsoft.com/office/powerpoint/2010/main" val="11024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Place of Nonleguminous Cover Crops In Central Oregon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905137"/>
            <a:ext cx="7886700" cy="33750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8000" dirty="0"/>
              <a:t>Central Oregon growers are starting to use nonleguminous late-summer planted cover crops, especially brassicas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8000" dirty="0"/>
              <a:t>These covers provide several agroecosystem services: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7200" dirty="0"/>
              <a:t>Erosion </a:t>
            </a:r>
            <a:r>
              <a:rPr lang="en-US" sz="7200" dirty="0" smtClean="0"/>
              <a:t>control (and weed suppression)</a:t>
            </a:r>
            <a:endParaRPr lang="en-US" sz="7200" dirty="0"/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7200" dirty="0"/>
              <a:t>Improved soil structure/water infiltration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7200" dirty="0"/>
              <a:t>Crop rotation (reducing pathogen load by breaking monoculture)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7200" dirty="0"/>
              <a:t>Biofumigation (from brassicas with high glucosinolate levels)</a:t>
            </a:r>
          </a:p>
          <a:p>
            <a:pPr marL="0" indent="0">
              <a:buNone/>
            </a:pP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1843790" y="5426439"/>
            <a:ext cx="5501390" cy="9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3600" u="sng" dirty="0"/>
              <a:t>Nitrogen (N) “catch crop” </a:t>
            </a:r>
          </a:p>
        </p:txBody>
      </p:sp>
    </p:spTree>
    <p:extLst>
      <p:ext uri="{BB962C8B-B14F-4D97-AF65-F5344CB8AC3E}">
        <p14:creationId xmlns:p14="http://schemas.microsoft.com/office/powerpoint/2010/main" val="22197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Brassica vs Small Grain Covers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2"/>
            <a:ext cx="7886700" cy="44862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Forage radish (</a:t>
            </a:r>
            <a:r>
              <a:rPr lang="en-US" i="1" dirty="0"/>
              <a:t>Raphanus sativus</a:t>
            </a:r>
            <a:r>
              <a:rPr lang="en-US" dirty="0"/>
              <a:t>) can root to 2.5 m and take up substantial amounts of 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N scavenging and resupply in Fall-planted forage radish 162 kg/ha (</a:t>
            </a:r>
            <a:r>
              <a:rPr lang="en-US" sz="1800" dirty="0" err="1"/>
              <a:t>Thorup</a:t>
            </a:r>
            <a:r>
              <a:rPr lang="en-US" sz="1800" dirty="0"/>
              <a:t>-Kristensen 2006)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Brassicas are the fastest-growing cover crops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Accumulate up to 8,000 lb/ac. biomass and achieve 80% ground cover (Chen et al., 2012)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Fall small grain cover crops retain more N than Fall brassicas if the brassica is planted too late (Voss and van der </a:t>
            </a:r>
            <a:r>
              <a:rPr lang="en-US" sz="1800" dirty="0" err="1"/>
              <a:t>Putten</a:t>
            </a:r>
            <a:r>
              <a:rPr lang="en-US" sz="1800" dirty="0"/>
              <a:t>, 1997)</a:t>
            </a:r>
            <a:endParaRPr lang="en-US" sz="1800" dirty="0">
              <a:solidFill>
                <a:srgbClr val="DC4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Brassicas: Nitrogen Suction Pumps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Brassicas have relatively low C:N ratios, similar to legumes, on the order of 37-41 g/kg N shoot dry weight (Brennan et al., 2013)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900" dirty="0"/>
              <a:t>This makes decomposition and N release more rapid than any other non-leguminous cover crop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900" dirty="0"/>
              <a:t>Critical N concentration for net N mineralization from cover crop dry matter is generally 14-18 g/kg 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rgbClr val="FF0000"/>
                </a:solidFill>
              </a:rPr>
              <a:t>Following high residual N crop (e.g. potato) can accumulate and recycle a lot of 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600" u="sng" dirty="0"/>
              <a:t>Reduced fertilizer N cost</a:t>
            </a:r>
          </a:p>
        </p:txBody>
      </p:sp>
    </p:spTree>
    <p:extLst>
      <p:ext uri="{BB962C8B-B14F-4D97-AF65-F5344CB8AC3E}">
        <p14:creationId xmlns:p14="http://schemas.microsoft.com/office/powerpoint/2010/main" val="3142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D865F4-9550-49F6-929A-F52FC5C9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99011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2DEB47F-0EE6-4448-9327-5B6DE61FEB60}"/>
              </a:ext>
            </a:extLst>
          </p:cNvPr>
          <p:cNvCxnSpPr/>
          <p:nvPr/>
        </p:nvCxnSpPr>
        <p:spPr>
          <a:xfrm>
            <a:off x="2177592" y="593889"/>
            <a:ext cx="0" cy="61179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6086FD-4C7C-4621-B743-8CA038EFF902}"/>
              </a:ext>
            </a:extLst>
          </p:cNvPr>
          <p:cNvSpPr txBox="1"/>
          <p:nvPr/>
        </p:nvSpPr>
        <p:spPr>
          <a:xfrm>
            <a:off x="2366128" y="2196445"/>
            <a:ext cx="204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30” (76 cm) taproot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F3E8D1-47BF-4AC2-BD5A-F527B0000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23" y="3829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Nitrogen Resupply Knowledge Gaps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902997"/>
            <a:ext cx="805815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Growers want to know three things about the N dynamics of nonleguminous cover crops: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How much N is needed to establish an overwintering nonleguminous cover crop?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How much N will the cover crop return to a subsequent spring cash crop?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When will that N be released from tillage-incorporated cover crop residues?</a:t>
            </a:r>
          </a:p>
        </p:txBody>
      </p:sp>
    </p:spTree>
    <p:extLst>
      <p:ext uri="{BB962C8B-B14F-4D97-AF65-F5344CB8AC3E}">
        <p14:creationId xmlns:p14="http://schemas.microsoft.com/office/powerpoint/2010/main" val="38438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Synchrony: the Key to Coordinating N Return to Crops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Synchrony: temporal coordination of N mineralization from decomposing cover crop residues with cash crop N needs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Previous research has found brassica N mineralization to reach levels of 75% N release within 5 weeks (Brennan et al., 2013, Vos and Van der Putten, 2001, Weinert et al., 2002)</a:t>
            </a:r>
          </a:p>
          <a:p>
            <a:pPr marL="457177" lvl="1" indent="0">
              <a:lnSpc>
                <a:spcPct val="150000"/>
              </a:lnSpc>
              <a:buNone/>
            </a:pPr>
            <a:endParaRPr lang="en-US" sz="3600" dirty="0">
              <a:solidFill>
                <a:srgbClr val="DC4405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srgbClr val="DC4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http://corn.agronomy.wisc.edu/Crops/Wheat/images/L007/feek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64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http://corn.agronomy.wisc.edu/Crops/Wheat/L007.aspx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473CA0-9964-4123-AD49-E496983F1D56}"/>
              </a:ext>
            </a:extLst>
          </p:cNvPr>
          <p:cNvSpPr txBox="1"/>
          <p:nvPr/>
        </p:nvSpPr>
        <p:spPr>
          <a:xfrm>
            <a:off x="3638747" y="933254"/>
            <a:ext cx="329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Period of N uptake: </a:t>
            </a:r>
            <a:r>
              <a:rPr lang="en-US" b="1" u="sng" dirty="0" err="1">
                <a:solidFill>
                  <a:srgbClr val="FF0000"/>
                </a:solidFill>
              </a:rPr>
              <a:t>Feekes</a:t>
            </a:r>
            <a:r>
              <a:rPr lang="en-US" b="1" u="sng" dirty="0">
                <a:solidFill>
                  <a:srgbClr val="FF0000"/>
                </a:solidFill>
              </a:rPr>
              <a:t> 6-10</a:t>
            </a:r>
          </a:p>
        </p:txBody>
      </p:sp>
    </p:spTree>
    <p:extLst>
      <p:ext uri="{BB962C8B-B14F-4D97-AF65-F5344CB8AC3E}">
        <p14:creationId xmlns:p14="http://schemas.microsoft.com/office/powerpoint/2010/main" val="13940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4x3-brand_fonts" id="{0A796448-5AA0-584F-8919-5E27420D057A}" vid="{F05BA2C0-1816-9247-9853-242B0B972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1912</Words>
  <Application>Microsoft Office PowerPoint</Application>
  <PresentationFormat>On-screen Show (4:3)</PresentationFormat>
  <Paragraphs>193</Paragraphs>
  <Slides>29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Kievit Offc</vt:lpstr>
      <vt:lpstr>Rufina-Stencil-Bold</vt:lpstr>
      <vt:lpstr>Stratum2 Bold</vt:lpstr>
      <vt:lpstr>Wingdings</vt:lpstr>
      <vt:lpstr>Office Theme</vt:lpstr>
      <vt:lpstr>Nitrogen Concentration and Nitrogen Mineralization by Nonleguminous cover crops: Applications to central Oregon cropping systems  </vt:lpstr>
      <vt:lpstr>Overview</vt:lpstr>
      <vt:lpstr>Place of Nonleguminous Cover Crops In Central Oregon</vt:lpstr>
      <vt:lpstr>Brassica vs Small Grain Covers </vt:lpstr>
      <vt:lpstr>Brassicas: Nitrogen Suction Pumps</vt:lpstr>
      <vt:lpstr>PowerPoint Presentation</vt:lpstr>
      <vt:lpstr>Nitrogen Resupply Knowledge Gaps</vt:lpstr>
      <vt:lpstr>Synchrony: the Key to Coordinating N Return to Crops</vt:lpstr>
      <vt:lpstr>PowerPoint Presentation</vt:lpstr>
      <vt:lpstr>Hypotheses of Research Project</vt:lpstr>
      <vt:lpstr>Objectives</vt:lpstr>
      <vt:lpstr>Materials and Methods: Field Trial</vt:lpstr>
      <vt:lpstr>Materials and Methods: treatments</vt:lpstr>
      <vt:lpstr>Materials and Methods: field setup</vt:lpstr>
      <vt:lpstr>PowerPoint Presentation</vt:lpstr>
      <vt:lpstr>Materials and Methods: field trial </vt:lpstr>
      <vt:lpstr>Materials and Methods:  lab incubation</vt:lpstr>
      <vt:lpstr>Materials and Methods:  lab incubation</vt:lpstr>
      <vt:lpstr>Materials and Methods:  lab incubation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Conclusion</vt:lpstr>
      <vt:lpstr>PowerPoint Presentation</vt:lpstr>
      <vt:lpstr>Acknowledgments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</dc:title>
  <dc:creator>Neuman, Joshua</dc:creator>
  <cp:lastModifiedBy>Hannaway, David</cp:lastModifiedBy>
  <cp:revision>145</cp:revision>
  <cp:lastPrinted>2018-09-09T03:01:53Z</cp:lastPrinted>
  <dcterms:created xsi:type="dcterms:W3CDTF">2018-08-16T19:38:26Z</dcterms:created>
  <dcterms:modified xsi:type="dcterms:W3CDTF">2019-06-19T17:52:10Z</dcterms:modified>
</cp:coreProperties>
</file>