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256" r:id="rId2"/>
    <p:sldId id="805465874" r:id="rId3"/>
    <p:sldId id="401" r:id="rId4"/>
    <p:sldId id="805465875" r:id="rId5"/>
    <p:sldId id="259" r:id="rId6"/>
    <p:sldId id="451" r:id="rId7"/>
    <p:sldId id="805465858" r:id="rId8"/>
    <p:sldId id="805465868" r:id="rId9"/>
    <p:sldId id="805465869" r:id="rId10"/>
    <p:sldId id="805465870" r:id="rId11"/>
    <p:sldId id="805465871" r:id="rId12"/>
    <p:sldId id="805465872" r:id="rId13"/>
    <p:sldId id="805465873" r:id="rId14"/>
    <p:sldId id="805465859" r:id="rId15"/>
    <p:sldId id="805465862" r:id="rId16"/>
    <p:sldId id="805465863" r:id="rId17"/>
    <p:sldId id="805465864" r:id="rId18"/>
    <p:sldId id="805465867" r:id="rId19"/>
    <p:sldId id="805465860" r:id="rId20"/>
    <p:sldId id="805465861" r:id="rId21"/>
    <p:sldId id="805465876" r:id="rId22"/>
    <p:sldId id="805465877" r:id="rId23"/>
    <p:sldId id="805465878" r:id="rId24"/>
    <p:sldId id="805465879" r:id="rId25"/>
    <p:sldId id="805465880" r:id="rId26"/>
  </p:sldIdLst>
  <p:sldSz cx="9144000" cy="6858000" type="screen4x3"/>
  <p:notesSz cx="6858000" cy="9107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FFFF00"/>
    <a:srgbClr val="FFFF66"/>
    <a:srgbClr val="CC00CC"/>
    <a:srgbClr val="FF0000"/>
    <a:srgbClr val="808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309" autoAdjust="0"/>
  </p:normalViewPr>
  <p:slideViewPr>
    <p:cSldViewPr>
      <p:cViewPr varScale="1">
        <p:scale>
          <a:sx n="70" d="100"/>
          <a:sy n="70" d="100"/>
        </p:scale>
        <p:origin x="83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6"/>
    </p:cViewPr>
  </p:sorterViewPr>
  <p:notesViewPr>
    <p:cSldViewPr>
      <p:cViewPr varScale="1">
        <p:scale>
          <a:sx n="47" d="100"/>
          <a:sy n="47" d="100"/>
        </p:scale>
        <p:origin x="-1402" y="-72"/>
      </p:cViewPr>
      <p:guideLst>
        <p:guide orient="horz" pos="286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3D270-7259-4E83-81DF-9440486E2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45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5938"/>
            <a:ext cx="50292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02" tIns="45601" rIns="91202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8E7BD2-01BF-4F4C-A6E3-8B29A8F72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475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68C2B6-ED5C-4C51-9559-1232CDB2E247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39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4BAFDE-5716-49B9-BD19-FA6FF26BC75F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9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62CCE2-695E-4749-8D6C-9303EDF35D38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3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8BB7F2-6198-4099-AB60-A06B78E9AE38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0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D63AC-2C9B-47A7-BD88-32BD7D51230A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05935-837E-479D-941A-7E93BC2918D1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57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5E2208-6532-48AB-A5C9-290538CD459C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45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DD4625-18BB-4D28-916C-17C126AD8286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8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3DE40-2A5D-4EEB-9CB2-9D7F26BC74D8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5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01C20-586A-4C5F-BD09-2290E87C3BA7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2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9991B-8C3F-44B7-8E17-486B71DA85F4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8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532C37-77D2-4FF4-AEEE-ECCFABA85EAB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3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FD61C-D038-4A96-9E27-F010C57F37FD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3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0D4114-4AE6-43D9-B553-3CE56CE15225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9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59FC2F-2633-456E-8C2A-A9C35F92EC6E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2B02AA-BF5C-48D0-A738-878B6CC311B6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3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eader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02400"/>
            <a:ext cx="152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Tallfescu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0"/>
          <p:cNvSpPr>
            <a:spLocks noChangeShapeType="1"/>
          </p:cNvSpPr>
          <p:nvPr userDrawn="1"/>
        </p:nvSpPr>
        <p:spPr bwMode="auto">
          <a:xfrm>
            <a:off x="2895600" y="6477000"/>
            <a:ext cx="6096000" cy="0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7" name="Picture 43" descr="FIS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24600"/>
            <a:ext cx="463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46"/>
          <p:cNvSpPr>
            <a:spLocks noChangeArrowheads="1"/>
          </p:cNvSpPr>
          <p:nvPr userDrawn="1"/>
        </p:nvSpPr>
        <p:spPr bwMode="auto">
          <a:xfrm>
            <a:off x="304800" y="1295400"/>
            <a:ext cx="3657600" cy="5105400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9" name="Picture 4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00813"/>
            <a:ext cx="2120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0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500813" y="6429375"/>
            <a:ext cx="2487612" cy="349250"/>
            <a:chOff x="6500813" y="6429375"/>
            <a:chExt cx="2487612" cy="349250"/>
          </a:xfrm>
        </p:grpSpPr>
        <p:pic>
          <p:nvPicPr>
            <p:cNvPr id="5" name="Picture 59" descr="H:\My Pictures\FISlogo.gi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429375"/>
              <a:ext cx="3016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9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13" y="6429375"/>
              <a:ext cx="21717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23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6500813" y="6429375"/>
            <a:ext cx="2487612" cy="349250"/>
            <a:chOff x="6500813" y="6429375"/>
            <a:chExt cx="2487612" cy="349250"/>
          </a:xfrm>
        </p:grpSpPr>
        <p:pic>
          <p:nvPicPr>
            <p:cNvPr id="6" name="Picture 59" descr="H:\My Pictures\FISlogo.gi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429375"/>
              <a:ext cx="3016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9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13" y="6429375"/>
              <a:ext cx="21717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6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34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34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0" y="6934200"/>
            <a:ext cx="152400" cy="1524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1030" name="Picture 51" descr="Tallfesc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934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62"/>
          <p:cNvSpPr>
            <a:spLocks noChangeShapeType="1"/>
          </p:cNvSpPr>
          <p:nvPr userDrawn="1"/>
        </p:nvSpPr>
        <p:spPr bwMode="auto">
          <a:xfrm>
            <a:off x="914400" y="6400800"/>
            <a:ext cx="8077200" cy="0"/>
          </a:xfrm>
          <a:prstGeom prst="line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" name="Text Box 67"/>
          <p:cNvSpPr txBox="1">
            <a:spLocks noChangeArrowheads="1"/>
          </p:cNvSpPr>
          <p:nvPr userDrawn="1"/>
        </p:nvSpPr>
        <p:spPr bwMode="auto">
          <a:xfrm>
            <a:off x="914400" y="6477000"/>
            <a:ext cx="6249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solidFill>
                  <a:srgbClr val="008000"/>
                </a:solidFill>
                <a:latin typeface="Arial" charset="0"/>
              </a:rPr>
              <a:t>FORAGES: An Introduction To Grassland Agriculture – Forage Quality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52" r:id="rId3"/>
    <p:sldLayoutId id="214748376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hyperlink" Target="http://forages.oregonstate.edu/nfg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ci.cornell.edu/plants/php/plants.php?action=display&amp;ispecies=cattle" TargetMode="External"/><Relationship Id="rId2" Type="http://schemas.openxmlformats.org/officeDocument/2006/relationships/hyperlink" Target="http://www.docstoc.com/docs/79350174/Rangeland-Plants-Poisonous-to-Livestoc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://forages.oregonstate.edu/tallfescuemonograph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oregonstate.edu/douglas/sites/default/files/documents/lf/tetany.pdf" TargetMode="External"/><Relationship Id="rId2" Type="http://schemas.openxmlformats.org/officeDocument/2006/relationships/hyperlink" Target="http://extension.oregonstate.edu/douglas/sites/default/files/documents/lf/pub/applf120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3733800" y="44958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宋体" panose="02010600030101010101" pitchFamily="2" charset="-122"/>
            </a:endParaRPr>
          </a:p>
        </p:txBody>
      </p:sp>
      <p:pic>
        <p:nvPicPr>
          <p:cNvPr id="7171" name="Picture 99" descr="alfalfa--sw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1" descr="graze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2" descr="A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752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3" descr="A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4" descr="A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852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5" descr="PastureCa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1752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75"/>
          <p:cNvSpPr>
            <a:spLocks noChangeArrowheads="1"/>
          </p:cNvSpPr>
          <p:nvPr/>
        </p:nvSpPr>
        <p:spPr bwMode="auto">
          <a:xfrm>
            <a:off x="1377950" y="1295400"/>
            <a:ext cx="7543800" cy="12192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400" b="1"/>
              <a:t>International Forage &amp; Grasslands Curriculum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Forage-related Animal Disorders</a:t>
            </a:r>
          </a:p>
        </p:txBody>
      </p:sp>
      <p:pic>
        <p:nvPicPr>
          <p:cNvPr id="7178" name="Picture 20" descr="bottom of nfgc webs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760663"/>
            <a:ext cx="2994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6750" y="4506913"/>
            <a:ext cx="2968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latin typeface="+mn-lt"/>
              </a:rPr>
              <a:t>Adapted from the (US) National Forage &amp; Grassland Curriculum</a:t>
            </a:r>
          </a:p>
        </p:txBody>
      </p:sp>
      <p:sp>
        <p:nvSpPr>
          <p:cNvPr id="7180" name="TextBox 3"/>
          <p:cNvSpPr txBox="1">
            <a:spLocks noChangeArrowheads="1"/>
          </p:cNvSpPr>
          <p:nvPr/>
        </p:nvSpPr>
        <p:spPr bwMode="auto">
          <a:xfrm>
            <a:off x="974725" y="4941888"/>
            <a:ext cx="2352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hlinkClick r:id="rId9"/>
              </a:rPr>
              <a:t>http://forages.oregonstate.edu/nfgc</a:t>
            </a:r>
            <a:endParaRPr lang="en-US" altLang="en-US" sz="1100"/>
          </a:p>
        </p:txBody>
      </p:sp>
      <p:sp>
        <p:nvSpPr>
          <p:cNvPr id="7181" name="Text Box 92"/>
          <p:cNvSpPr txBox="1">
            <a:spLocks noChangeArrowheads="1"/>
          </p:cNvSpPr>
          <p:nvPr/>
        </p:nvSpPr>
        <p:spPr bwMode="auto">
          <a:xfrm>
            <a:off x="968375" y="5229225"/>
            <a:ext cx="230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zh-CN" sz="1200" b="1"/>
              <a:t>Primary Source: </a:t>
            </a:r>
            <a:br>
              <a:rPr lang="en-US" altLang="zh-CN" sz="1200" b="1"/>
            </a:br>
            <a:r>
              <a:rPr lang="en-US" altLang="zh-CN" sz="1200" b="1"/>
              <a:t>Forages: An Introduction to Grassland Agriculture Ch. 18</a:t>
            </a:r>
          </a:p>
        </p:txBody>
      </p:sp>
      <p:pic>
        <p:nvPicPr>
          <p:cNvPr id="7182" name="Picture 113" descr="H:\DAVID\CV_Resume\David\Hannaway Photos\hannaway-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41600"/>
            <a:ext cx="1143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9" descr="KJHphot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627313"/>
            <a:ext cx="11430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5"/>
          <p:cNvSpPr txBox="1">
            <a:spLocks noChangeArrowheads="1"/>
          </p:cNvSpPr>
          <p:nvPr/>
        </p:nvSpPr>
        <p:spPr bwMode="auto">
          <a:xfrm>
            <a:off x="3924300" y="4005263"/>
            <a:ext cx="2663825" cy="762000"/>
          </a:xfrm>
          <a:prstGeom prst="rect">
            <a:avLst/>
          </a:prstGeom>
          <a:noFill/>
          <a:ln w="15875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1100" b="1" dirty="0" smtClean="0">
                <a:latin typeface="Arial" charset="0"/>
              </a:rPr>
              <a:t>David Hannaway       Kimberly Japhet                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Forage Specialist        </a:t>
            </a:r>
            <a:r>
              <a:rPr lang="en-US" altLang="zh-CN" sz="1050" b="1" dirty="0">
                <a:latin typeface="Arial" charset="0"/>
              </a:rPr>
              <a:t>Online </a:t>
            </a:r>
            <a:r>
              <a:rPr lang="en-US" altLang="zh-CN" sz="1050" b="1" dirty="0" smtClean="0">
                <a:latin typeface="Arial" charset="0"/>
              </a:rPr>
              <a:t>Instructor Crop &amp; Soil Science Department </a:t>
            </a:r>
            <a:endParaRPr lang="en-US" altLang="zh-CN" sz="1050" b="1" dirty="0">
              <a:latin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Oregon State University</a:t>
            </a: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6678613" y="4016375"/>
            <a:ext cx="2243137" cy="746125"/>
          </a:xfrm>
          <a:prstGeom prst="rect">
            <a:avLst/>
          </a:prstGeom>
          <a:noFill/>
          <a:ln w="15875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100" b="1" dirty="0" smtClean="0">
                <a:latin typeface="Arial" charset="0"/>
              </a:rPr>
              <a:t>Shelby Filley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Livestock &amp; Forage Specialist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Animal &amp; Range Sciences Dept.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Oregon State University</a:t>
            </a:r>
          </a:p>
        </p:txBody>
      </p:sp>
      <p:pic>
        <p:nvPicPr>
          <p:cNvPr id="7186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646363"/>
            <a:ext cx="11652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methemoglobin-struc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708275"/>
            <a:ext cx="3279775" cy="1898650"/>
          </a:xfrm>
          <a:noFill/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Nitrate toxicity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990600" y="641350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“… toxicity occurs when ruminants ingest nitrate in excess of the ability of rumen microbes to convert the nitrite intermediate to ammonia.”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51704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18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nitrate is common form of N absorbed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nitrate intermediate transforms hemoglobin into methemoglobin, restricting oxygen transport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forages &lt; 0.44% DM nitrate are safe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nitrate poisoning blood is “chocolate brown”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problems usually with grasses due to over-fertilization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drought stressed sorghums commonly high in nitrate 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932363" y="5303838"/>
            <a:ext cx="4032250" cy="8778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remove animals to another forage source, feed energy supplement, intravenous methylene blue.</a:t>
            </a:r>
            <a:r>
              <a:rPr lang="en-US" altLang="en-US" sz="20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Prussic acid (HCN) poisoning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620713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“… also referred to as hydrocyanic acid poisoning or cyanide poisoning, occurs when consuming cyanogenic glycosides.”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14400" y="1844675"/>
            <a:ext cx="517048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18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</a:t>
            </a:r>
            <a:r>
              <a:rPr lang="en-US" altLang="en-US" sz="1800" b="1"/>
              <a:t>occurs in sorghums &lt; 18” or plants recovering from frost or drought stress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epidermal cells contain cyanogenic glucoside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mastication mixes enzymes and dhurrin leaving aglycone from which HCN is released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cyanide is absorbed through rumen wall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symptoms include rapid, then labored slow breathing, muscle spasms, dilated pupils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>
                <a:cs typeface="Arial" panose="020B0604020202020204" pitchFamily="34" charset="0"/>
              </a:rPr>
              <a:t> death occurs in 15 minutes </a:t>
            </a:r>
            <a:r>
              <a:rPr lang="en-US" altLang="en-US" sz="1800" b="1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800" b="1">
                <a:cs typeface="Arial" panose="020B0604020202020204" pitchFamily="34" charset="0"/>
              </a:rPr>
              <a:t>2 hours from asphyxiation (inhibits cytochrome oxidase); blood color is “cherry red”</a:t>
            </a:r>
            <a:endParaRPr lang="en-US" altLang="en-US" sz="1800" b="1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227763" y="4935538"/>
            <a:ext cx="2808287" cy="10985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split N applications, make hay or silage, delay grazing for 2 weeks following frost</a:t>
            </a:r>
            <a:endParaRPr lang="en-US" altLang="en-US" sz="200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558" name="Picture 7" descr="sorghum-sudangrass-pla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2133600"/>
            <a:ext cx="1778000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1"/>
          <p:cNvGrpSpPr>
            <a:grpSpLocks/>
          </p:cNvGrpSpPr>
          <p:nvPr/>
        </p:nvGrpSpPr>
        <p:grpSpPr bwMode="auto">
          <a:xfrm>
            <a:off x="1282700" y="4437063"/>
            <a:ext cx="4729163" cy="1444625"/>
            <a:chOff x="672" y="2846"/>
            <a:chExt cx="2979" cy="910"/>
          </a:xfrm>
        </p:grpSpPr>
        <p:pic>
          <p:nvPicPr>
            <p:cNvPr id="25609" name="Picture 5" descr="flav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2846"/>
              <a:ext cx="2772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672" y="3525"/>
              <a:ext cx="2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structure of flavones and isoflavones.</a:t>
              </a:r>
            </a:p>
          </p:txBody>
        </p:sp>
      </p:grp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Phytoestrogens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990600" y="765175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“… naturally occurring plant phenolic compounds that mimic estrogen hormones in animals.”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914400" y="1628775"/>
            <a:ext cx="58896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18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phytoestrogens cause infertility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/>
              <a:t>   (formononetin, biochanin A, and genistein)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more common in sheep than cattle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subterranean clover may have up to 5% DM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cs typeface="Arial" panose="020B0604020202020204" pitchFamily="34" charset="0"/>
              </a:rPr>
              <a:t> low phytoestrogen cultivars developed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red clover, white, berseem clover contain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endParaRPr lang="en-US" altLang="en-US" sz="2000" b="1"/>
          </a:p>
        </p:txBody>
      </p: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6804025" y="2060575"/>
            <a:ext cx="2089150" cy="3463925"/>
            <a:chOff x="4286" y="1207"/>
            <a:chExt cx="1316" cy="2182"/>
          </a:xfrm>
        </p:grpSpPr>
        <p:pic>
          <p:nvPicPr>
            <p:cNvPr id="25607" name="Picture 9" descr="sub-cl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207"/>
              <a:ext cx="1299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12"/>
            <p:cNvSpPr txBox="1">
              <a:spLocks noChangeArrowheads="1"/>
            </p:cNvSpPr>
            <p:nvPr/>
          </p:nvSpPr>
          <p:spPr bwMode="auto">
            <a:xfrm>
              <a:off x="4286" y="3158"/>
              <a:ext cx="1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Subclover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Photosensitization</a:t>
            </a:r>
          </a:p>
        </p:txBody>
      </p:sp>
      <p:pic>
        <p:nvPicPr>
          <p:cNvPr id="27651" name="Picture 5" descr="photosen-shee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3688" y="4365625"/>
            <a:ext cx="2628900" cy="1828800"/>
          </a:xfrm>
          <a:noFill/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990600" y="692150"/>
            <a:ext cx="800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… primary photosensitization occurs when compounds in the plant move directly to  the skin and cause the reaction 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(sunburned, reddened, or blistered)</a:t>
            </a:r>
            <a:endParaRPr lang="en-US" altLang="en-US" sz="2000" b="1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914400" y="2330450"/>
            <a:ext cx="56022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18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cattle, sheep, horses, and others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secondary photosensitization occurs when liver damage prevents normal metabolism (facial eczema caused by </a:t>
            </a:r>
            <a:r>
              <a:rPr lang="en-US" altLang="en-US" sz="2000" b="1" i="1"/>
              <a:t>Pithomyces chartarum</a:t>
            </a:r>
            <a:r>
              <a:rPr lang="en-US" altLang="en-US" sz="2000" b="1"/>
              <a:t>) 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pic>
        <p:nvPicPr>
          <p:cNvPr id="27654" name="Picture 7" descr="phylloerethry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9900" y="2565400"/>
            <a:ext cx="2000250" cy="2228850"/>
          </a:xfrm>
          <a:noFill/>
        </p:spPr>
      </p:pic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6875463" y="4868863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Phylloerythrin</a:t>
            </a:r>
            <a:r>
              <a:rPr lang="en-US" altLang="en-US" sz="20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Species-related disorders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90600" y="701675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Forage species are known to contain antiquality compounds that limit animal productivity.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1584325"/>
            <a:ext cx="4953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Example disorders: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tall fescue toxicosis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ryegrass staggers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reed canarygrass alkaloids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prussic acid (HCN) poisoning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phytoestrogens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sulfur-containing anti-quality constituents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pic>
        <p:nvPicPr>
          <p:cNvPr id="29701" name="Picture 5" descr="tall-fescue-clu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9275" y="3933825"/>
            <a:ext cx="1536700" cy="2346325"/>
          </a:xfrm>
          <a:noFill/>
        </p:spPr>
      </p:pic>
      <p:pic>
        <p:nvPicPr>
          <p:cNvPr id="29702" name="Picture 7" descr="cows-pas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944938"/>
            <a:ext cx="38163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ergova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17663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Tall fescue toxicosis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90600" y="692150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“… poor weight gains and reproductive performance problems sometimes exhibited by cattle grazing tall fescue is referred to as fescue toxicosis.” 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14400" y="1844675"/>
            <a:ext cx="81534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tall fescue infected with a fungal endophyte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/>
              <a:t>    (</a:t>
            </a:r>
            <a:r>
              <a:rPr lang="en-US" altLang="en-US" sz="2000" b="1" i="1"/>
              <a:t>Neotyphodium coenophialum</a:t>
            </a:r>
            <a:r>
              <a:rPr lang="en-US" altLang="en-US" sz="2000" b="1"/>
              <a:t>)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fungus-plant association is symbiotic (fungal symbiont derives nutrients, plant derives increased environmental stress tolerance)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plant appearance not affected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testing required to determine infection level and toxin concentration (ergovaline the prime toxin)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symptoms: reduced intake, gain, and production, increased respiration and elevated body temperature, rough haircoat, poor reproductive performance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avoid difficulties by planting an endophyte free, forage-type tall fescue</a:t>
            </a:r>
            <a:endParaRPr lang="en-US" altLang="en-US" sz="20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Ryegrass staggers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701675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Some perennial ryegrass cultivars contain a fungal endophyte (</a:t>
            </a:r>
            <a:r>
              <a:rPr lang="en-US" altLang="en-US" sz="2400" b="1" i="1">
                <a:solidFill>
                  <a:srgbClr val="008000"/>
                </a:solidFill>
                <a:cs typeface="Times New Roman" panose="02020603050405020304" pitchFamily="18" charset="0"/>
              </a:rPr>
              <a:t>Neotyphodium lolii</a:t>
            </a: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) …</a:t>
            </a:r>
            <a:endParaRPr lang="en-US" altLang="en-US" sz="2000" b="1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1609725"/>
            <a:ext cx="76184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Not to be confused with grass staggers (grass tetany)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Ryegrass staggers is caused by lolitrem alkaloids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Causes staggering, swaying, trembling, and collapse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Treatment involves moving affected animals to other forages and/or feeding hay or silage of some other species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grpSp>
        <p:nvGrpSpPr>
          <p:cNvPr id="33797" name="Group 8"/>
          <p:cNvGrpSpPr>
            <a:grpSpLocks/>
          </p:cNvGrpSpPr>
          <p:nvPr/>
        </p:nvGrpSpPr>
        <p:grpSpPr bwMode="auto">
          <a:xfrm>
            <a:off x="1187450" y="3933825"/>
            <a:ext cx="4248150" cy="2238375"/>
            <a:chOff x="884" y="2478"/>
            <a:chExt cx="2676" cy="1410"/>
          </a:xfrm>
        </p:grpSpPr>
        <p:pic>
          <p:nvPicPr>
            <p:cNvPr id="33799" name="Picture 5" descr="lolitrem-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478"/>
              <a:ext cx="2676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884" y="3657"/>
              <a:ext cx="26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 of lolitrem B alkaloid</a:t>
              </a:r>
            </a:p>
          </p:txBody>
        </p:sp>
      </p:grpSp>
      <p:pic>
        <p:nvPicPr>
          <p:cNvPr id="33798" name="Picture 9" descr="sheep-pas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28797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5888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Reed canarygrass alkaloids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90600" y="69215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Some reed canarygrass cultivars contain the alkaloid gramine which can reduce forage intake.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1584325"/>
            <a:ext cx="81534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alkaloids found primarily in leaf tissue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symptoms include muscle tremors and coordination loss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cs typeface="Arial" panose="020B0604020202020204" pitchFamily="34" charset="0"/>
              </a:rPr>
              <a:t> low alkaloid cultivars have been developed</a:t>
            </a:r>
            <a:endParaRPr lang="en-US" altLang="en-US" sz="2000" b="1"/>
          </a:p>
        </p:txBody>
      </p: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1116013" y="3429000"/>
            <a:ext cx="3579812" cy="2743200"/>
            <a:chOff x="703" y="2160"/>
            <a:chExt cx="2255" cy="1728"/>
          </a:xfrm>
        </p:grpSpPr>
        <p:pic>
          <p:nvPicPr>
            <p:cNvPr id="35849" name="Picture 5" descr="reed-canarygra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160"/>
              <a:ext cx="2255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703" y="3657"/>
              <a:ext cx="2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Reed canarygrass</a:t>
              </a:r>
            </a:p>
          </p:txBody>
        </p:sp>
      </p:grp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5562600" y="5881688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Gramine</a:t>
            </a:r>
          </a:p>
        </p:txBody>
      </p:sp>
      <p:pic>
        <p:nvPicPr>
          <p:cNvPr id="35847" name="Picture 13" descr="O:\CLASSES\CSS310\Chapter18-Disorders\gramine-struct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33913"/>
            <a:ext cx="1905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5181600" y="3276600"/>
            <a:ext cx="3352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Indole alkaloid C</a:t>
            </a:r>
            <a:r>
              <a:rPr lang="en-US" altLang="en-US" sz="1800" b="1" baseline="-30000">
                <a:latin typeface="Times New Roman" panose="02020603050405020304" pitchFamily="18" charset="0"/>
              </a:rPr>
              <a:t>11</a:t>
            </a:r>
            <a:r>
              <a:rPr lang="en-US" altLang="en-US" sz="1800" b="1">
                <a:latin typeface="Times New Roman" panose="02020603050405020304" pitchFamily="18" charset="0"/>
              </a:rPr>
              <a:t>H</a:t>
            </a:r>
            <a:r>
              <a:rPr lang="en-US" altLang="en-US" sz="1800" b="1" baseline="-30000">
                <a:latin typeface="Times New Roman" panose="02020603050405020304" pitchFamily="18" charset="0"/>
              </a:rPr>
              <a:t>14</a:t>
            </a:r>
            <a:r>
              <a:rPr lang="en-US" altLang="en-US" sz="1800" b="1">
                <a:latin typeface="Times New Roman" panose="02020603050405020304" pitchFamily="18" charset="0"/>
              </a:rPr>
              <a:t>N</a:t>
            </a:r>
            <a:r>
              <a:rPr lang="en-US" altLang="en-US" sz="1800" b="1" baseline="-30000">
                <a:latin typeface="Times New Roman" panose="02020603050405020304" pitchFamily="18" charset="0"/>
              </a:rPr>
              <a:t>2</a:t>
            </a:r>
            <a:r>
              <a:rPr lang="en-US" altLang="en-US" sz="1800" b="1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an inhibitor of acetylcholinesterase and butyrilcholinesterase</a:t>
            </a:r>
            <a:r>
              <a:rPr lang="en-US" altLang="en-US" sz="18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Sulfur-containing constituents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701675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Glucosinolates and S-methyl cystein sulfoxide can negatively affect animals.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4400" y="1584325"/>
            <a:ext cx="44497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Characteristics: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Found in Brassicas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Enzymatic hydrolysis produces thiocyanate, isothiocyanate, or nitrile products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S-methylcystein sulfoxide can cause a form of anemia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pic>
        <p:nvPicPr>
          <p:cNvPr id="37893" name="Picture 5" descr="thiocyana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628775"/>
            <a:ext cx="4610100" cy="2495550"/>
          </a:xfrm>
          <a:noFill/>
        </p:spPr>
      </p:pic>
      <p:pic>
        <p:nvPicPr>
          <p:cNvPr id="37894" name="Picture 7" descr="must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20526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turn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38613"/>
            <a:ext cx="25193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Tannin and other phenolic compounds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701675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Compounds that contain a free hydroxyl group on an aromatic ring structure.	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1584325"/>
            <a:ext cx="8153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Examples found in plants: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amino acids </a:t>
            </a: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tyrosine and phenylalanine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lignin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phytoestrogens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dicoumarol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90600" y="3673475"/>
            <a:ext cx="7772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Negative effects of tannins: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Reduced intake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Reduced animal growth rates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Reduced fiber digestion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Beneficial effects include: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Enhanced forage protein utilization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Reduced bloat problems</a:t>
            </a:r>
          </a:p>
        </p:txBody>
      </p:sp>
      <p:grpSp>
        <p:nvGrpSpPr>
          <p:cNvPr id="39942" name="Group 8"/>
          <p:cNvGrpSpPr>
            <a:grpSpLocks/>
          </p:cNvGrpSpPr>
          <p:nvPr/>
        </p:nvGrpSpPr>
        <p:grpSpPr bwMode="auto">
          <a:xfrm>
            <a:off x="6934200" y="1219200"/>
            <a:ext cx="1504950" cy="1174750"/>
            <a:chOff x="4368" y="768"/>
            <a:chExt cx="948" cy="740"/>
          </a:xfrm>
        </p:grpSpPr>
        <p:pic>
          <p:nvPicPr>
            <p:cNvPr id="39949" name="Picture 6" descr="O:\CLASSES\CSS310\Chapter18-Disorders\pheno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7" t="14546" b="14546"/>
            <a:stretch>
              <a:fillRect/>
            </a:stretch>
          </p:blipFill>
          <p:spPr bwMode="auto">
            <a:xfrm>
              <a:off x="4416" y="768"/>
              <a:ext cx="900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Text Box 7"/>
            <p:cNvSpPr txBox="1">
              <a:spLocks noChangeArrowheads="1"/>
            </p:cNvSpPr>
            <p:nvPr/>
          </p:nvSpPr>
          <p:spPr bwMode="auto">
            <a:xfrm>
              <a:off x="4368" y="129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/>
                <a:t>Phenol</a:t>
              </a:r>
            </a:p>
          </p:txBody>
        </p:sp>
      </p:grpSp>
      <p:grpSp>
        <p:nvGrpSpPr>
          <p:cNvPr id="39943" name="Group 11"/>
          <p:cNvGrpSpPr>
            <a:grpSpLocks/>
          </p:cNvGrpSpPr>
          <p:nvPr/>
        </p:nvGrpSpPr>
        <p:grpSpPr bwMode="auto">
          <a:xfrm>
            <a:off x="4419600" y="2416175"/>
            <a:ext cx="1828800" cy="1181100"/>
            <a:chOff x="2784" y="1522"/>
            <a:chExt cx="1152" cy="744"/>
          </a:xfrm>
        </p:grpSpPr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2784" y="2054"/>
              <a:ext cx="1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Coumarin</a:t>
              </a:r>
            </a:p>
          </p:txBody>
        </p:sp>
        <p:pic>
          <p:nvPicPr>
            <p:cNvPr id="39948" name="Picture 10" descr="O:\CLASSES\CSS310\Chapter18-Disorders\coumarin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522"/>
              <a:ext cx="943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4" name="Group 14"/>
          <p:cNvGrpSpPr>
            <a:grpSpLocks/>
          </p:cNvGrpSpPr>
          <p:nvPr/>
        </p:nvGrpSpPr>
        <p:grpSpPr bwMode="auto">
          <a:xfrm>
            <a:off x="6553200" y="2590800"/>
            <a:ext cx="2090738" cy="3429000"/>
            <a:chOff x="4128" y="1632"/>
            <a:chExt cx="1317" cy="2160"/>
          </a:xfrm>
        </p:grpSpPr>
        <p:pic>
          <p:nvPicPr>
            <p:cNvPr id="39945" name="Picture 12" descr="O:\CLASSES\CSS310\Chapter3-Legumes\Birdsfoot_trefoil\birdsfoot_trefoil-stems-flower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32"/>
              <a:ext cx="131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Text Box 13"/>
            <p:cNvSpPr txBox="1">
              <a:spLocks noChangeArrowheads="1"/>
            </p:cNvSpPr>
            <p:nvPr/>
          </p:nvSpPr>
          <p:spPr bwMode="auto">
            <a:xfrm>
              <a:off x="4128" y="3561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</a:rPr>
                <a:t>Birdsfoot trefoil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2000"/>
            <a:ext cx="8640763" cy="1587500"/>
          </a:xfrm>
        </p:spPr>
        <p:txBody>
          <a:bodyPr/>
          <a:lstStyle/>
          <a:p>
            <a:pPr lvl="1">
              <a:buSzPct val="150000"/>
              <a:buFontTx/>
              <a:buNone/>
            </a:pPr>
            <a:r>
              <a:rPr lang="en-US" altLang="en-US" u="sng" smtClean="0">
                <a:solidFill>
                  <a:srgbClr val="008000"/>
                </a:solidFill>
                <a:cs typeface="Times New Roman" panose="02020603050405020304" pitchFamily="18" charset="0"/>
              </a:rPr>
              <a:t>Purpose</a:t>
            </a:r>
            <a:r>
              <a:rPr lang="en-US" altLang="en-US" smtClean="0">
                <a:solidFill>
                  <a:srgbClr val="008000"/>
                </a:solidFill>
                <a:cs typeface="Times New Roman" panose="02020603050405020304" pitchFamily="18" charset="0"/>
              </a:rPr>
              <a:t>: to help students understand causes of forage-related animal disorders and management practices that can be used to avoid or ameliorate. 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endParaRPr lang="en-US" altLang="en-US" b="1" smtClean="0">
              <a:solidFill>
                <a:srgbClr val="008000"/>
              </a:solidFill>
            </a:endParaRP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endParaRPr lang="en-US" altLang="en-US" b="1" smtClean="0">
              <a:solidFill>
                <a:srgbClr val="008000"/>
              </a:solidFill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5700"/>
            <a:ext cx="47593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425700"/>
            <a:ext cx="33067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Disorders with stored forages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701675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In many cases, hay curing and ensiling reduces toxic compounds. Sometimes antiquality factors arise that are exclusively with stored forages.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14400" y="1965325"/>
            <a:ext cx="81534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Examples: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Botulism: </a:t>
            </a:r>
            <a:r>
              <a:rPr lang="en-US" altLang="en-US" sz="2000" i="1"/>
              <a:t>Clostridium botulinum </a:t>
            </a:r>
            <a:r>
              <a:rPr lang="en-US" altLang="en-US" sz="2000"/>
              <a:t>produces toxins; do not feed hay containing dead animals, ensure low pH silage</a:t>
            </a:r>
            <a:endParaRPr lang="en-US" altLang="en-US" sz="200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Listeriosis: </a:t>
            </a:r>
            <a:r>
              <a:rPr lang="en-US" altLang="en-US" sz="2000" i="1">
                <a:solidFill>
                  <a:schemeClr val="bg2"/>
                </a:solidFill>
                <a:cs typeface="Times New Roman" panose="02020603050405020304" pitchFamily="18" charset="0"/>
              </a:rPr>
              <a:t>Listeria monocytogenes</a:t>
            </a: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 proliferate in aerobically deteriorated or soil-containing silages; ensure low pH silage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Moldy hay and silage: </a:t>
            </a: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mold spores and/or mycotoxins,</a:t>
            </a: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horses highly susceptible; bale at proper moisture content, keep anaerobic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Blister beetle: </a:t>
            </a: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beetles contain cantharidin,</a:t>
            </a: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sometimes found in alfalfa, horses most susceptible; treat fields, check hay</a:t>
            </a:r>
            <a:endParaRPr lang="en-US" altLang="en-US" sz="2000" b="1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chemeClr val="bg2"/>
                </a:solidFill>
                <a:cs typeface="Times New Roman" panose="02020603050405020304" pitchFamily="18" charset="0"/>
              </a:rPr>
              <a:t> Red clover slobbers: </a:t>
            </a:r>
            <a:r>
              <a:rPr lang="en-US" altLang="en-US" sz="2000" i="1">
                <a:solidFill>
                  <a:schemeClr val="bg2"/>
                </a:solidFill>
                <a:cs typeface="Times New Roman" panose="02020603050405020304" pitchFamily="18" charset="0"/>
              </a:rPr>
              <a:t>Rhizoctonia leguminicola </a:t>
            </a:r>
            <a:r>
              <a:rPr lang="en-US" altLang="en-US" sz="2000">
                <a:solidFill>
                  <a:schemeClr val="bg2"/>
                </a:solidFill>
                <a:cs typeface="Times New Roman" panose="02020603050405020304" pitchFamily="18" charset="0"/>
              </a:rPr>
              <a:t>causes black patch, alkaloids (slaframine and swainsonine) found in infected plants</a:t>
            </a:r>
            <a:endParaRPr lang="en-US" altLang="en-US" sz="2000" b="1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</p:spPr>
        <p:txBody>
          <a:bodyPr/>
          <a:lstStyle/>
          <a:p>
            <a:pPr algn="ctr" eaLnBrk="1" hangingPunct="1"/>
            <a:r>
              <a:rPr lang="en-US" altLang="zh-CN" sz="3200" smtClean="0">
                <a:solidFill>
                  <a:srgbClr val="008000"/>
                </a:solidFill>
                <a:ea typeface="宋体" panose="02010600030101010101" pitchFamily="2" charset="-122"/>
              </a:rPr>
              <a:t>Summary of Forage-related Disorders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914400" y="836613"/>
            <a:ext cx="8001000" cy="5545137"/>
          </a:xfrm>
        </p:spPr>
        <p:txBody>
          <a:bodyPr/>
          <a:lstStyle/>
          <a:p>
            <a:pPr>
              <a:buClr>
                <a:srgbClr val="008000"/>
              </a:buClr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Anti-quality constituents are chemical compounds that have negative effects on forage intake or produce negative responses in animals consuming the forage.</a:t>
            </a:r>
          </a:p>
          <a:p>
            <a:pPr lvl="1">
              <a:buClr>
                <a:srgbClr val="008000"/>
              </a:buClr>
              <a:defRPr/>
            </a:pPr>
            <a:r>
              <a:rPr lang="en-US" sz="1600" dirty="0" smtClean="0">
                <a:solidFill>
                  <a:srgbClr val="008000"/>
                </a:solidFill>
              </a:rPr>
              <a:t>  Some occur naturally, some from insect infestations, some from microbes</a:t>
            </a:r>
          </a:p>
          <a:p>
            <a:pPr>
              <a:buClr>
                <a:srgbClr val="008000"/>
              </a:buClr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Three main groups: </a:t>
            </a:r>
            <a:r>
              <a:rPr lang="en-US" sz="1800" dirty="0" smtClean="0">
                <a:solidFill>
                  <a:srgbClr val="008000"/>
                </a:solidFill>
              </a:rPr>
              <a:t>(1) poisonous plants, (2) seasonal or conditional disorders, and (3) species related disorders.</a:t>
            </a: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Poisonous plant problems are more severe with overgrazing</a:t>
            </a:r>
          </a:p>
          <a:p>
            <a:pPr>
              <a:buClr>
                <a:srgbClr val="008000"/>
              </a:buClr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Seasonal and conditional disorders occur only under certain environmental conditions, at certain plant growth stages,                                or susceptible animal stages.</a:t>
            </a:r>
          </a:p>
          <a:p>
            <a:pPr lvl="1">
              <a:buClr>
                <a:srgbClr val="008000"/>
              </a:buClr>
              <a:defRPr/>
            </a:pPr>
            <a:r>
              <a:rPr lang="en-US" sz="1600" dirty="0" smtClean="0">
                <a:solidFill>
                  <a:srgbClr val="008000"/>
                </a:solidFill>
              </a:rPr>
              <a:t> Examples: grass tetany (</a:t>
            </a:r>
            <a:r>
              <a:rPr lang="en-US" sz="1600" dirty="0" err="1" smtClean="0">
                <a:solidFill>
                  <a:srgbClr val="008000"/>
                </a:solidFill>
              </a:rPr>
              <a:t>hypomagnesemia</a:t>
            </a:r>
            <a:r>
              <a:rPr lang="en-US" sz="1600" dirty="0" smtClean="0">
                <a:solidFill>
                  <a:srgbClr val="008000"/>
                </a:solidFill>
              </a:rPr>
              <a:t>), bloat, nitrate toxicity, prussic acid (HCN) poisoning, phytoestrogens, photosensitization</a:t>
            </a:r>
          </a:p>
          <a:p>
            <a:pPr>
              <a:buClr>
                <a:srgbClr val="008000"/>
              </a:buClr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Species-related disorders: some forage species are known to contain </a:t>
            </a:r>
            <a:r>
              <a:rPr lang="en-US" sz="2000" dirty="0" err="1" smtClean="0">
                <a:solidFill>
                  <a:srgbClr val="008000"/>
                </a:solidFill>
              </a:rPr>
              <a:t>antiquality</a:t>
            </a:r>
            <a:r>
              <a:rPr lang="en-US" sz="2000" dirty="0" smtClean="0">
                <a:solidFill>
                  <a:srgbClr val="008000"/>
                </a:solidFill>
              </a:rPr>
              <a:t> compounds that limit animal productivity.</a:t>
            </a:r>
          </a:p>
          <a:p>
            <a:pPr lvl="1">
              <a:buClr>
                <a:srgbClr val="008000"/>
              </a:buClr>
              <a:defRPr/>
            </a:pPr>
            <a:r>
              <a:rPr lang="en-US" sz="1600" dirty="0" smtClean="0">
                <a:solidFill>
                  <a:srgbClr val="008000"/>
                </a:solidFill>
              </a:rPr>
              <a:t>Examples: tall fescue </a:t>
            </a:r>
            <a:r>
              <a:rPr lang="en-US" sz="1600" dirty="0" err="1" smtClean="0">
                <a:solidFill>
                  <a:srgbClr val="008000"/>
                </a:solidFill>
              </a:rPr>
              <a:t>toxicosis</a:t>
            </a:r>
            <a:r>
              <a:rPr lang="en-US" sz="1600" dirty="0" smtClean="0">
                <a:solidFill>
                  <a:srgbClr val="008000"/>
                </a:solidFill>
              </a:rPr>
              <a:t>, ryegrass staggers, reed </a:t>
            </a:r>
            <a:r>
              <a:rPr lang="en-US" sz="1600" dirty="0" err="1" smtClean="0">
                <a:solidFill>
                  <a:srgbClr val="008000"/>
                </a:solidFill>
              </a:rPr>
              <a:t>canarygrass</a:t>
            </a:r>
            <a:r>
              <a:rPr lang="en-US" sz="1600" dirty="0" smtClean="0">
                <a:solidFill>
                  <a:srgbClr val="008000"/>
                </a:solidFill>
              </a:rPr>
              <a:t> alkaloids, prussic acid (HCN) poisoning, phytoestrogens (clovers), and sulfur-containing constituents (Brassicas)</a:t>
            </a:r>
          </a:p>
          <a:p>
            <a:pPr marL="0" indent="0">
              <a:buClr>
                <a:srgbClr val="008000"/>
              </a:buClr>
              <a:buFont typeface="Wingdings" panose="05000000000000000000" pitchFamily="2" charset="2"/>
              <a:buNone/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 lvl="1">
              <a:buClr>
                <a:srgbClr val="008000"/>
              </a:buClr>
              <a:defRPr/>
            </a:pP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endParaRPr lang="en-US" sz="20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5"/>
          <p:cNvSpPr>
            <a:spLocks noGrp="1"/>
          </p:cNvSpPr>
          <p:nvPr>
            <p:ph idx="1"/>
          </p:nvPr>
        </p:nvSpPr>
        <p:spPr>
          <a:xfrm>
            <a:off x="914400" y="836613"/>
            <a:ext cx="8001000" cy="2160587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Tannins and other phenolics can be positive or negative.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Although hay curing and ensiling often reduces toxic compounds,  sometimes anti-quality factors may arise that are exclusively found in stored forages.</a:t>
            </a:r>
          </a:p>
          <a:p>
            <a:pPr lvl="1">
              <a:buClr>
                <a:srgbClr val="008000"/>
              </a:buClr>
            </a:pPr>
            <a:r>
              <a:rPr lang="en-US" altLang="en-US" sz="1600" smtClean="0">
                <a:solidFill>
                  <a:srgbClr val="008000"/>
                </a:solidFill>
              </a:rPr>
              <a:t>Examples include Botulism, Clostridium, Listeriosis, Moldy hay and silage, Blister beetle infestation, and Red clover slobbers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zh-CN" sz="3000" smtClean="0">
                <a:solidFill>
                  <a:srgbClr val="008000"/>
                </a:solidFill>
                <a:ea typeface="宋体" panose="02010600030101010101" pitchFamily="2" charset="-122"/>
              </a:rPr>
              <a:t>Summary of Forage-related Disorders (cont.)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406558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  <a:cs typeface="Times New Roman" panose="02020603050405020304" pitchFamily="18" charset="0"/>
              </a:rPr>
              <a:t>References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14400" y="981075"/>
            <a:ext cx="8229600" cy="5327650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Publications</a:t>
            </a:r>
          </a:p>
          <a:p>
            <a:pPr lvl="1"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Cheeke, P.R. and L.r. Shull. 1985. Natural toxicants in feeds and poisonous plants. ISBN-0–87055–482–4. Avi Pub. Co., Westport, CN, USA. 492 pp.</a:t>
            </a:r>
          </a:p>
        </p:txBody>
      </p:sp>
      <p:pic>
        <p:nvPicPr>
          <p:cNvPr id="4608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89175"/>
            <a:ext cx="29654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  <a:cs typeface="Times New Roman" panose="02020603050405020304" pitchFamily="18" charset="0"/>
              </a:rPr>
              <a:t>References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14400" y="692150"/>
            <a:ext cx="8229600" cy="2449513"/>
          </a:xfrm>
        </p:spPr>
        <p:txBody>
          <a:bodyPr/>
          <a:lstStyle/>
          <a:p>
            <a:pPr>
              <a:buClr>
                <a:srgbClr val="008000"/>
              </a:buClr>
              <a:defRPr/>
            </a:pPr>
            <a:r>
              <a:rPr lang="en-US" sz="2400" b="1" dirty="0" smtClean="0">
                <a:solidFill>
                  <a:srgbClr val="008000"/>
                </a:solidFill>
              </a:rPr>
              <a:t>Websites</a:t>
            </a:r>
          </a:p>
          <a:p>
            <a:pPr lvl="1">
              <a:buClr>
                <a:srgbClr val="008000"/>
              </a:buClr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Rangeland plants poisonous to livestock: </a:t>
            </a:r>
            <a:r>
              <a:rPr lang="en-US" sz="1400" b="1" dirty="0" smtClean="0">
                <a:solidFill>
                  <a:srgbClr val="008000"/>
                </a:solidFill>
                <a:hlinkClick r:id="rId2"/>
              </a:rPr>
              <a:t>http://www.docstoc.com/docs/79350174/Rangeland-Plants-Poisonous-to-Livestock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</a:p>
          <a:p>
            <a:pPr lvl="1">
              <a:buClr>
                <a:srgbClr val="008000"/>
              </a:buClr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Plants poisonous to livestock: </a:t>
            </a:r>
            <a:r>
              <a:rPr lang="en-US" sz="1400" b="1" dirty="0" smtClean="0">
                <a:solidFill>
                  <a:srgbClr val="008000"/>
                </a:solidFill>
                <a:hlinkClick r:id="rId3"/>
              </a:rPr>
              <a:t>http://www.ansci.cornell.edu/plants/php/plants.php?action=display&amp;ispecies=cattle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1">
              <a:buClr>
                <a:srgbClr val="008000"/>
              </a:buClr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Tall fescue </a:t>
            </a:r>
            <a:r>
              <a:rPr lang="en-US" sz="2000" b="1" dirty="0" err="1" smtClean="0">
                <a:solidFill>
                  <a:srgbClr val="008000"/>
                </a:solidFill>
              </a:rPr>
              <a:t>toxicosis</a:t>
            </a:r>
            <a:r>
              <a:rPr lang="en-US" sz="2000" b="1" dirty="0" smtClean="0">
                <a:solidFill>
                  <a:srgbClr val="008000"/>
                </a:solidFill>
              </a:rPr>
              <a:t>: </a:t>
            </a:r>
            <a:r>
              <a:rPr lang="en-US" sz="2000" b="1" dirty="0" smtClean="0">
                <a:solidFill>
                  <a:srgbClr val="008000"/>
                </a:solidFill>
                <a:hlinkClick r:id="rId4"/>
              </a:rPr>
              <a:t>http://forages.oregonstate.edu/tallfescuemonograph/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</a:p>
          <a:p>
            <a:pPr marL="457200" lvl="1" indent="0">
              <a:buClr>
                <a:srgbClr val="008000"/>
              </a:buClr>
              <a:buFontTx/>
              <a:buNone/>
              <a:defRPr/>
            </a:pPr>
            <a:endParaRPr lang="en-US" sz="2000" b="1" dirty="0" smtClean="0">
              <a:solidFill>
                <a:srgbClr val="008000"/>
              </a:solidFill>
            </a:endParaRPr>
          </a:p>
        </p:txBody>
      </p:sp>
      <p:pic>
        <p:nvPicPr>
          <p:cNvPr id="471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141663"/>
            <a:ext cx="27289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213100"/>
            <a:ext cx="4129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14400" y="879475"/>
            <a:ext cx="8001000" cy="533400"/>
          </a:xfrm>
        </p:spPr>
        <p:txBody>
          <a:bodyPr/>
          <a:lstStyle/>
          <a:p>
            <a:r>
              <a:rPr lang="en-US" sz="2800" smtClean="0">
                <a:solidFill>
                  <a:srgbClr val="008000"/>
                </a:solidFill>
              </a:rPr>
              <a:t>Oregon State Extension Fact Sheets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7338"/>
            <a:ext cx="8001000" cy="4724400"/>
          </a:xfrm>
        </p:spPr>
        <p:txBody>
          <a:bodyPr/>
          <a:lstStyle/>
          <a:p>
            <a:pPr>
              <a:buClr>
                <a:srgbClr val="008000"/>
              </a:buClr>
              <a:defRPr/>
            </a:pPr>
            <a:r>
              <a:rPr lang="en-US" sz="2200" b="1" dirty="0" smtClean="0">
                <a:solidFill>
                  <a:srgbClr val="008000"/>
                </a:solidFill>
              </a:rPr>
              <a:t>Avoiding Poisonous Plants in Pasture and Hay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8000"/>
                </a:solidFill>
                <a:hlinkClick r:id="rId2"/>
              </a:rPr>
              <a:t>http://extension.oregonstate.edu/douglas/sites/default/files/documents/lf/pub/applf1201.pdf</a:t>
            </a:r>
            <a:endParaRPr lang="en-US" sz="2000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  <a:defRPr/>
            </a:pPr>
            <a:r>
              <a:rPr lang="en-US" sz="2200" b="1" dirty="0" smtClean="0">
                <a:solidFill>
                  <a:srgbClr val="008000"/>
                </a:solidFill>
              </a:rPr>
              <a:t>Grass Tetany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8000"/>
                </a:solidFill>
                <a:hlinkClick r:id="rId3"/>
              </a:rPr>
              <a:t>http://extension.oregonstate.edu/douglas/sites/default/files/documents/lf/tetany.pdf</a:t>
            </a:r>
            <a:endParaRPr lang="en-US" sz="2000" dirty="0" smtClean="0">
              <a:solidFill>
                <a:srgbClr val="008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914400" y="188913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smtClean="0">
                <a:solidFill>
                  <a:srgbClr val="008000"/>
                </a:solidFill>
                <a:cs typeface="Times New Roman" panose="02020603050405020304" pitchFamily="18" charset="0"/>
              </a:rPr>
              <a:t>References</a:t>
            </a:r>
            <a:endParaRPr lang="en-US" altLang="en-US" kern="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  <a:cs typeface="Times New Roman" panose="02020603050405020304" pitchFamily="18" charset="0"/>
              </a:rPr>
              <a:t>Overview of Chapter 18 – pp. 415-441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6248400" cy="54864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What are anti-quality constituents?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Poisonous plant disorders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Seasonal and conditional disorders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solidFill>
                  <a:srgbClr val="008000"/>
                </a:solidFill>
              </a:rPr>
              <a:t>Grass tetany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solidFill>
                  <a:srgbClr val="008000"/>
                </a:solidFill>
              </a:rPr>
              <a:t>Bloat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solidFill>
                  <a:srgbClr val="008000"/>
                </a:solidFill>
              </a:rPr>
              <a:t>Nitrate toxicity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solidFill>
                  <a:srgbClr val="008000"/>
                </a:solidFill>
              </a:rPr>
              <a:t>Prussic acid poisioning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Species-related disorders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solidFill>
                  <a:srgbClr val="008000"/>
                </a:solidFill>
              </a:rPr>
              <a:t>Tall fescue toxicosis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solidFill>
                  <a:srgbClr val="008000"/>
                </a:solidFill>
              </a:rPr>
              <a:t>Ryegrass staggers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Tannin and other phenolics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Stored forage disorders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Summary</a:t>
            </a:r>
          </a:p>
        </p:txBody>
      </p:sp>
      <p:sp>
        <p:nvSpPr>
          <p:cNvPr id="9220" name="Text Box 16"/>
          <p:cNvSpPr txBox="1">
            <a:spLocks noChangeArrowheads="1"/>
          </p:cNvSpPr>
          <p:nvPr/>
        </p:nvSpPr>
        <p:spPr bwMode="auto">
          <a:xfrm>
            <a:off x="5791200" y="3657600"/>
            <a:ext cx="3276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Livestock sometimes experience negative consequences from naturally occurring plant toxins or imbalances of plant nutrients. Managers must be aware of these factors to avoid problems.</a:t>
            </a:r>
          </a:p>
        </p:txBody>
      </p:sp>
      <p:pic>
        <p:nvPicPr>
          <p:cNvPr id="9221" name="Picture 23" descr="O:\CLASSES\CSS310\Chapter18-Disorders\plant-toxicants-book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914400"/>
            <a:ext cx="162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6629400" y="31242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Peter Cheeke’s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31775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Instructional Objectives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900113" y="908050"/>
            <a:ext cx="8243887" cy="5329238"/>
          </a:xfrm>
        </p:spPr>
        <p:txBody>
          <a:bodyPr/>
          <a:lstStyle/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rgbClr val="008000"/>
                </a:solidFill>
              </a:rPr>
              <a:t>Define and list examples of anti-quality constituents.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rgbClr val="008000"/>
                </a:solidFill>
              </a:rPr>
              <a:t>List and describe the main groups of forage-related disorders.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rgbClr val="008000"/>
                </a:solidFill>
              </a:rPr>
              <a:t>List examples of poisonous plants found on grasslands.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rgbClr val="008000"/>
                </a:solidFill>
              </a:rPr>
              <a:t>List and describe the main seasonal disorders occurring with forage plants.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rgbClr val="008000"/>
                </a:solidFill>
              </a:rPr>
              <a:t>List and describe forage-related disorders related to fertility management and weather conditions.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rgbClr val="008000"/>
                </a:solidFill>
              </a:rPr>
              <a:t>Describe causative factors and management to minimize risk of forage-related animal disorders.</a:t>
            </a:r>
            <a:br>
              <a:rPr lang="en-US" altLang="en-US" sz="2400" smtClean="0">
                <a:solidFill>
                  <a:srgbClr val="008000"/>
                </a:solidFill>
              </a:rPr>
            </a:br>
            <a:endParaRPr lang="en-US" altLang="en-US" sz="2400" smtClean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7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What are anti-quality constituents?</a:t>
            </a:r>
          </a:p>
        </p:txBody>
      </p:sp>
      <p:sp>
        <p:nvSpPr>
          <p:cNvPr id="11267" name="Text Box 4126"/>
          <p:cNvSpPr txBox="1">
            <a:spLocks noChangeArrowheads="1"/>
          </p:cNvSpPr>
          <p:nvPr/>
        </p:nvSpPr>
        <p:spPr bwMode="auto">
          <a:xfrm>
            <a:off x="990600" y="762000"/>
            <a:ext cx="80010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F19C2"/>
                </a:solidFill>
              </a:rPr>
              <a:t>“Chemical compounds that have negative effects on forage intake or produce negative responses in animals consuming the forage.”</a:t>
            </a:r>
            <a:endParaRPr lang="en-US" altLang="en-US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  Some toxic compounds occur naturally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  Others result from insect infestations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  Some from microbial activity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Three main groups: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rgbClr val="008000"/>
                </a:solidFill>
              </a:rPr>
              <a:t>Poisonous plants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rgbClr val="008000"/>
                </a:solidFill>
              </a:rPr>
              <a:t>Seasonal or conditional disorders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rgbClr val="008000"/>
                </a:solidFill>
              </a:rPr>
              <a:t>Species related disorders</a:t>
            </a:r>
            <a:endParaRPr lang="en-US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11268" name="Picture 4128" descr="O:\CLASSES\CSS310\Chapter18-Disorders\animal-grou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200400"/>
            <a:ext cx="3143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129"/>
          <p:cNvSpPr txBox="1">
            <a:spLocks noChangeArrowheads="1"/>
          </p:cNvSpPr>
          <p:nvPr/>
        </p:nvSpPr>
        <p:spPr bwMode="auto">
          <a:xfrm>
            <a:off x="1066800" y="6019800"/>
            <a:ext cx="7848600" cy="320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http://stephenville.tamu.edu/~butler/foragesoftexas/animaldisorders/animaldisorders.html</a:t>
            </a:r>
          </a:p>
        </p:txBody>
      </p:sp>
      <p:pic>
        <p:nvPicPr>
          <p:cNvPr id="11270" name="Picture 4130" descr="O:\CLASSES\CSS310\Chapter18-Disorders\poison-heml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1600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131" descr="O:\CLASSES\CSS310\Chapter18-Disorders\sorgh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175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4132"/>
          <p:cNvSpPr txBox="1">
            <a:spLocks noChangeArrowheads="1"/>
          </p:cNvSpPr>
          <p:nvPr/>
        </p:nvSpPr>
        <p:spPr bwMode="auto">
          <a:xfrm>
            <a:off x="1524000" y="57150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Poison hemlock</a:t>
            </a:r>
          </a:p>
        </p:txBody>
      </p:sp>
      <p:sp>
        <p:nvSpPr>
          <p:cNvPr id="11273" name="Text Box 4133"/>
          <p:cNvSpPr txBox="1">
            <a:spLocks noChangeArrowheads="1"/>
          </p:cNvSpPr>
          <p:nvPr/>
        </p:nvSpPr>
        <p:spPr bwMode="auto">
          <a:xfrm>
            <a:off x="3581400" y="57150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Sorghum-sudangrass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Poisonous plant disorders</a:t>
            </a:r>
          </a:p>
        </p:txBody>
      </p:sp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990600" y="6096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Poisonous plants contain some toxic compound that is harmful to livestock, either chronic or acute.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914400" y="1447800"/>
            <a:ext cx="8153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Example poisonous plants:</a:t>
            </a:r>
            <a:r>
              <a:rPr lang="en-US" altLang="en-US" sz="20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common groundsel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poison hemlock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tansy ragwort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black cherry, chokecherry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nightshade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3352800" y="3990975"/>
            <a:ext cx="396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Herbivores tend to select nutritionally superior diets and have some ability to avoid toxins. More problems occur under conditions of overgrazing.</a:t>
            </a:r>
          </a:p>
        </p:txBody>
      </p:sp>
      <p:sp>
        <p:nvSpPr>
          <p:cNvPr id="13318" name="Text Box 1032"/>
          <p:cNvSpPr txBox="1">
            <a:spLocks noChangeArrowheads="1"/>
          </p:cNvSpPr>
          <p:nvPr/>
        </p:nvSpPr>
        <p:spPr bwMode="auto">
          <a:xfrm>
            <a:off x="990600" y="5530850"/>
            <a:ext cx="7924800" cy="7175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University of Pennsylvania Poisonous Plants Web Segment</a:t>
            </a:r>
            <a:r>
              <a:rPr lang="en-US" altLang="en-US" sz="2000" b="1">
                <a:solidFill>
                  <a:srgbClr val="CC00CC"/>
                </a:solidFill>
                <a:latin typeface="Times New Roman" panose="02020603050405020304" pitchFamily="18" charset="0"/>
              </a:rPr>
              <a:t> http://cal.nbc.upenn.edu/poison/Default.htm</a:t>
            </a:r>
          </a:p>
        </p:txBody>
      </p:sp>
      <p:grpSp>
        <p:nvGrpSpPr>
          <p:cNvPr id="13319" name="Group 1036"/>
          <p:cNvGrpSpPr>
            <a:grpSpLocks/>
          </p:cNvGrpSpPr>
          <p:nvPr/>
        </p:nvGrpSpPr>
        <p:grpSpPr bwMode="auto">
          <a:xfrm>
            <a:off x="4572000" y="1600200"/>
            <a:ext cx="2819400" cy="1631950"/>
            <a:chOff x="3744" y="1008"/>
            <a:chExt cx="1776" cy="1028"/>
          </a:xfrm>
        </p:grpSpPr>
        <p:pic>
          <p:nvPicPr>
            <p:cNvPr id="13324" name="Picture 1034" descr="O:\CLASSES\CSS310\Chapter18-Disorders\tansy-ragwor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08"/>
              <a:ext cx="1760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1035"/>
            <p:cNvSpPr txBox="1">
              <a:spLocks noChangeArrowheads="1"/>
            </p:cNvSpPr>
            <p:nvPr/>
          </p:nvSpPr>
          <p:spPr bwMode="auto">
            <a:xfrm>
              <a:off x="3744" y="1824"/>
              <a:ext cx="17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Tansy ragwort</a:t>
              </a:r>
            </a:p>
          </p:txBody>
        </p:sp>
      </p:grpSp>
      <p:grpSp>
        <p:nvGrpSpPr>
          <p:cNvPr id="13320" name="Group 1039"/>
          <p:cNvGrpSpPr>
            <a:grpSpLocks/>
          </p:cNvGrpSpPr>
          <p:nvPr/>
        </p:nvGrpSpPr>
        <p:grpSpPr bwMode="auto">
          <a:xfrm>
            <a:off x="7467600" y="1600200"/>
            <a:ext cx="1600200" cy="2622550"/>
            <a:chOff x="4704" y="1008"/>
            <a:chExt cx="1008" cy="1652"/>
          </a:xfrm>
        </p:grpSpPr>
        <p:pic>
          <p:nvPicPr>
            <p:cNvPr id="13322" name="Picture 1037" descr="O:\CLASSES\CSS310\Chapter18-Disorders\chokecherr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008"/>
              <a:ext cx="94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 Box 1038"/>
            <p:cNvSpPr txBox="1">
              <a:spLocks noChangeArrowheads="1"/>
            </p:cNvSpPr>
            <p:nvPr/>
          </p:nvSpPr>
          <p:spPr bwMode="auto">
            <a:xfrm>
              <a:off x="4704" y="2448"/>
              <a:ext cx="10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Chokecherry</a:t>
              </a:r>
            </a:p>
          </p:txBody>
        </p:sp>
      </p:grpSp>
      <p:pic>
        <p:nvPicPr>
          <p:cNvPr id="13321" name="Picture 1040" descr="O:\CLASSES\CSS310\Chapter18-Disorders\cattle-pas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1018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Seasonal and conditional disorders …</a:t>
            </a:r>
          </a:p>
        </p:txBody>
      </p:sp>
      <p:sp>
        <p:nvSpPr>
          <p:cNvPr id="15363" name="Text Box 1029"/>
          <p:cNvSpPr txBox="1">
            <a:spLocks noChangeArrowheads="1"/>
          </p:cNvSpPr>
          <p:nvPr/>
        </p:nvSpPr>
        <p:spPr bwMode="auto">
          <a:xfrm>
            <a:off x="990600" y="641350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… occur only under certain environmental conditions, at certain plant growth stages,                                or susceptible animal stages.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5364" name="Text Box 1030"/>
          <p:cNvSpPr txBox="1">
            <a:spLocks noChangeArrowheads="1"/>
          </p:cNvSpPr>
          <p:nvPr/>
        </p:nvSpPr>
        <p:spPr bwMode="auto">
          <a:xfrm>
            <a:off x="914400" y="1905000"/>
            <a:ext cx="8153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Example disorders:</a:t>
            </a:r>
            <a:r>
              <a:rPr lang="en-US" altLang="en-US" sz="1800" b="1"/>
              <a:t> 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grass tetany (hypomagnesemia)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bloat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nitrate toxicity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prussic acid (HCN) poisoning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phytoestrogens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photosensitization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pic>
        <p:nvPicPr>
          <p:cNvPr id="15365" name="Picture 1034" descr="cow-grass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276475"/>
            <a:ext cx="2063750" cy="259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5888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Grass tetany (hypomagnesemia) …</a:t>
            </a:r>
          </a:p>
        </p:txBody>
      </p:sp>
      <p:pic>
        <p:nvPicPr>
          <p:cNvPr id="17411" name="Picture 6" descr="cow-calf-pas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2349500"/>
            <a:ext cx="2628900" cy="1751013"/>
          </a:xfrm>
          <a:noFill/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971550" y="69215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… metabolic disorder characterized by low blood serum magnesium levels.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14400" y="1557338"/>
            <a:ext cx="66817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Occurs most frequently </a:t>
            </a:r>
            <a:r>
              <a:rPr lang="en-US" altLang="en-US" sz="2000" b="1"/>
              <a:t>in spring when temperatures rise into the range of 40-60F encouraging a rapid flush of grass growth: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Mg concentration in forage is &lt; 0.20% DM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K concentration is high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high rates of N fertilizer are applied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ratio of K/Ca + Mg is above 2.2                                                     (on an equivalent basis)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990600" y="4481513"/>
            <a:ext cx="566896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Strategies for avoiding:</a:t>
            </a:r>
            <a:endParaRPr lang="en-US" altLang="en-US" sz="2000" b="1"/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direct supplementation of animals with Mg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careful N and K fertilizer management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supplemental dietary energy</a:t>
            </a:r>
            <a:endParaRPr lang="en-US" altLang="en-US" sz="2000" b="1">
              <a:solidFill>
                <a:schemeClr val="bg2"/>
              </a:solidFill>
            </a:endParaRPr>
          </a:p>
        </p:txBody>
      </p:sp>
      <p:pic>
        <p:nvPicPr>
          <p:cNvPr id="17415" name="Picture 8" descr="calcium-glucon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088" y="4437063"/>
            <a:ext cx="1152525" cy="1152525"/>
          </a:xfrm>
          <a:noFill/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867400" y="5678488"/>
            <a:ext cx="3168650" cy="6302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Ca-Mg-gluconate solution injection</a:t>
            </a:r>
            <a:r>
              <a:rPr lang="en-US" altLang="en-US" sz="20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Bloat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0600" y="641350"/>
            <a:ext cx="8001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“Legume frothy bloat occurs when a stable foam forms at the surface of the floating raft of actively digesting forage in the rumen and blocks access to the esophagus, causing gases to accumulate.”</a:t>
            </a: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87425" y="1989138"/>
            <a:ext cx="509746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000" b="1"/>
              <a:t> </a:t>
            </a:r>
            <a:r>
              <a:rPr lang="en-US" altLang="en-US" sz="1800" b="1"/>
              <a:t>Ruminal gas production 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en-US" sz="1800" b="1"/>
              <a:t>    (0.5 gal/min in cattle, 0.2 gal/min in sheep)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Normally gas escapes through eructation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Blocked distal esophageal sphincter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Death may occur within minutes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No single causative factor:</a:t>
            </a:r>
          </a:p>
          <a:p>
            <a:pPr lvl="1" eaLnBrk="1" hangingPunct="1">
              <a:spcBef>
                <a:spcPct val="10000"/>
              </a:spcBef>
              <a:buClr>
                <a:schemeClr val="bg2"/>
              </a:buClr>
              <a:buSzPct val="125000"/>
              <a:buFontTx/>
              <a:buChar char="•"/>
            </a:pPr>
            <a:r>
              <a:rPr lang="en-US" altLang="en-US" sz="1800" b="1"/>
              <a:t> lush stands of legumes</a:t>
            </a:r>
          </a:p>
          <a:p>
            <a:pPr lvl="1" eaLnBrk="1" hangingPunct="1">
              <a:spcBef>
                <a:spcPct val="10000"/>
              </a:spcBef>
              <a:buClr>
                <a:schemeClr val="bg2"/>
              </a:buClr>
              <a:buSzPct val="125000"/>
              <a:buFontTx/>
              <a:buChar char="•"/>
            </a:pPr>
            <a:r>
              <a:rPr lang="en-US" altLang="en-US" sz="1800" b="1"/>
              <a:t> formation of stable foam</a:t>
            </a:r>
          </a:p>
          <a:p>
            <a:pPr lvl="1" eaLnBrk="1" hangingPunct="1">
              <a:spcBef>
                <a:spcPct val="10000"/>
              </a:spcBef>
              <a:buClr>
                <a:schemeClr val="bg2"/>
              </a:buClr>
              <a:buSzPct val="125000"/>
              <a:buFontTx/>
              <a:buChar char="•"/>
            </a:pPr>
            <a:r>
              <a:rPr lang="en-US" altLang="en-US" sz="1800" b="1"/>
              <a:t> high levels of soluble protein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1800" b="1"/>
              <a:t> Management to reduce:</a:t>
            </a:r>
            <a:endParaRPr lang="en-US" altLang="en-US" sz="1800" b="1">
              <a:cs typeface="Arial" panose="020B0604020202020204" pitchFamily="34" charset="0"/>
            </a:endParaRPr>
          </a:p>
          <a:p>
            <a:pPr lvl="1" eaLnBrk="1" hangingPunct="1">
              <a:spcBef>
                <a:spcPct val="10000"/>
              </a:spcBef>
              <a:buClr>
                <a:schemeClr val="bg2"/>
              </a:buClr>
              <a:buSzPct val="125000"/>
              <a:buFontTx/>
              <a:buChar char="•"/>
            </a:pPr>
            <a:r>
              <a:rPr lang="en-US" altLang="en-US" sz="1800" b="1">
                <a:cs typeface="Arial" panose="020B0604020202020204" pitchFamily="34" charset="0"/>
              </a:rPr>
              <a:t> grass-legume mixtures</a:t>
            </a:r>
          </a:p>
          <a:p>
            <a:pPr lvl="1" eaLnBrk="1" hangingPunct="1">
              <a:spcBef>
                <a:spcPct val="10000"/>
              </a:spcBef>
              <a:buClr>
                <a:schemeClr val="bg2"/>
              </a:buClr>
              <a:buSzPct val="125000"/>
              <a:buFontTx/>
              <a:buChar char="•"/>
            </a:pPr>
            <a:r>
              <a:rPr lang="en-US" altLang="en-US" sz="1800" b="1">
                <a:cs typeface="Arial" panose="020B0604020202020204" pitchFamily="34" charset="0"/>
              </a:rPr>
              <a:t> bloat-safe legumes (trefoils, sainfoin)</a:t>
            </a:r>
          </a:p>
          <a:p>
            <a:pPr lvl="1" eaLnBrk="1" hangingPunct="1">
              <a:spcBef>
                <a:spcPct val="10000"/>
              </a:spcBef>
              <a:buClr>
                <a:schemeClr val="bg2"/>
              </a:buClr>
              <a:buSzPct val="125000"/>
              <a:buFontTx/>
              <a:buChar char="•"/>
            </a:pPr>
            <a:r>
              <a:rPr lang="en-US" altLang="en-US" sz="1800" b="1">
                <a:cs typeface="Arial" panose="020B0604020202020204" pitchFamily="34" charset="0"/>
              </a:rPr>
              <a:t> provide hay or other feed</a:t>
            </a:r>
          </a:p>
          <a:p>
            <a:pPr lvl="1" eaLnBrk="1" hangingPunct="1">
              <a:spcBef>
                <a:spcPct val="10000"/>
              </a:spcBef>
              <a:buClr>
                <a:schemeClr val="bg2"/>
              </a:buClr>
              <a:buSzPct val="125000"/>
              <a:buFontTx/>
              <a:buChar char="•"/>
            </a:pPr>
            <a:r>
              <a:rPr lang="en-US" altLang="en-US" sz="1800" b="1">
                <a:cs typeface="Arial" panose="020B0604020202020204" pitchFamily="34" charset="0"/>
              </a:rPr>
              <a:t> “bloat-guard” blocks</a:t>
            </a:r>
            <a:endParaRPr lang="en-US" altLang="en-US" sz="1800" b="1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6011863" y="1916113"/>
            <a:ext cx="3024187" cy="3101975"/>
            <a:chOff x="3470" y="1661"/>
            <a:chExt cx="1905" cy="1954"/>
          </a:xfrm>
        </p:grpSpPr>
        <p:pic>
          <p:nvPicPr>
            <p:cNvPr id="19463" name="Picture 5" descr="cow blo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1661"/>
              <a:ext cx="1769" cy="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3470" y="3249"/>
              <a:ext cx="19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US and Canada cattle death losses due to bloat are 0.5%</a:t>
              </a:r>
            </a:p>
          </p:txBody>
        </p:sp>
      </p:grp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5867400" y="5159375"/>
            <a:ext cx="3168650" cy="8778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vegetable oil or other antifoaming into rumen with 0.75-in. diameter hose.</a:t>
            </a:r>
            <a:r>
              <a:rPr lang="en-US" altLang="en-US" sz="20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ES-3June">
  <a:themeElements>
    <a:clrScheme name="SPECIES-3Jun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SPECIES-3Ju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SPECIES-3Jun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ES-3Jun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ES-3Jun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ES-3Jun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C:\Heather's Items\SPECIES-3June.ppt</Template>
  <TotalTime>13252</TotalTime>
  <Words>1697</Words>
  <Application>Microsoft Office PowerPoint</Application>
  <PresentationFormat>On-screen Show (4:3)</PresentationFormat>
  <Paragraphs>262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宋体</vt:lpstr>
      <vt:lpstr>Arial</vt:lpstr>
      <vt:lpstr>Times New Roman</vt:lpstr>
      <vt:lpstr>Wingdings</vt:lpstr>
      <vt:lpstr>SPECIES-3June</vt:lpstr>
      <vt:lpstr>PowerPoint Presentation</vt:lpstr>
      <vt:lpstr>Overview</vt:lpstr>
      <vt:lpstr>Overview of Chapter 18 – pp. 415-441</vt:lpstr>
      <vt:lpstr>Instructional Objectives</vt:lpstr>
      <vt:lpstr>What are anti-quality constituents?</vt:lpstr>
      <vt:lpstr>Poisonous plant disorders</vt:lpstr>
      <vt:lpstr>Seasonal and conditional disorders …</vt:lpstr>
      <vt:lpstr>Grass tetany (hypomagnesemia) …</vt:lpstr>
      <vt:lpstr>Bloat</vt:lpstr>
      <vt:lpstr>Nitrate toxicity</vt:lpstr>
      <vt:lpstr>Prussic acid (HCN) poisoning</vt:lpstr>
      <vt:lpstr>Phytoestrogens</vt:lpstr>
      <vt:lpstr>Photosensitization</vt:lpstr>
      <vt:lpstr>Species-related disorders</vt:lpstr>
      <vt:lpstr>Tall fescue toxicosis</vt:lpstr>
      <vt:lpstr>Ryegrass staggers</vt:lpstr>
      <vt:lpstr>Reed canarygrass alkaloids</vt:lpstr>
      <vt:lpstr>Sulfur-containing constituents</vt:lpstr>
      <vt:lpstr>Tannin and other phenolic compounds</vt:lpstr>
      <vt:lpstr>Disorders with stored forages</vt:lpstr>
      <vt:lpstr>Summary of Forage-related Disorders</vt:lpstr>
      <vt:lpstr>Summary of Forage-related Disorders (cont.)</vt:lpstr>
      <vt:lpstr>References</vt:lpstr>
      <vt:lpstr>References</vt:lpstr>
      <vt:lpstr>Oregon State Extension Fact Sheets </vt:lpstr>
    </vt:vector>
  </TitlesOfParts>
  <Company>Crop and Soil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Forage Species and Varieties  Adaptation and Selection</dc:title>
  <dc:creator>wycoffh</dc:creator>
  <cp:lastModifiedBy>Hannaway, David</cp:lastModifiedBy>
  <cp:revision>902</cp:revision>
  <cp:lastPrinted>1601-01-01T00:00:00Z</cp:lastPrinted>
  <dcterms:created xsi:type="dcterms:W3CDTF">2001-06-05T15:30:02Z</dcterms:created>
  <dcterms:modified xsi:type="dcterms:W3CDTF">2019-06-10T20:36:34Z</dcterms:modified>
</cp:coreProperties>
</file>