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737" r:id="rId2"/>
    <p:sldMasterId id="2147483744" r:id="rId3"/>
    <p:sldMasterId id="2147483756" r:id="rId4"/>
    <p:sldMasterId id="2147483770" r:id="rId5"/>
    <p:sldMasterId id="2147483785" r:id="rId6"/>
    <p:sldMasterId id="2147483799" r:id="rId7"/>
  </p:sldMasterIdLst>
  <p:notesMasterIdLst>
    <p:notesMasterId r:id="rId49"/>
  </p:notesMasterIdLst>
  <p:handoutMasterIdLst>
    <p:handoutMasterId r:id="rId50"/>
  </p:handoutMasterIdLst>
  <p:sldIdLst>
    <p:sldId id="256" r:id="rId8"/>
    <p:sldId id="805465875" r:id="rId9"/>
    <p:sldId id="805465869" r:id="rId10"/>
    <p:sldId id="805465870" r:id="rId11"/>
    <p:sldId id="401" r:id="rId12"/>
    <p:sldId id="259" r:id="rId13"/>
    <p:sldId id="805465858" r:id="rId14"/>
    <p:sldId id="805465859" r:id="rId15"/>
    <p:sldId id="805465876" r:id="rId16"/>
    <p:sldId id="805465877" r:id="rId17"/>
    <p:sldId id="805465878" r:id="rId18"/>
    <p:sldId id="805465879" r:id="rId19"/>
    <p:sldId id="451" r:id="rId20"/>
    <p:sldId id="805465860" r:id="rId21"/>
    <p:sldId id="805465894" r:id="rId22"/>
    <p:sldId id="805465895" r:id="rId23"/>
    <p:sldId id="805465896" r:id="rId24"/>
    <p:sldId id="805465886" r:id="rId25"/>
    <p:sldId id="805465887" r:id="rId26"/>
    <p:sldId id="805465880" r:id="rId27"/>
    <p:sldId id="805465881" r:id="rId28"/>
    <p:sldId id="805465882" r:id="rId29"/>
    <p:sldId id="805465883" r:id="rId30"/>
    <p:sldId id="805465861" r:id="rId31"/>
    <p:sldId id="805465862" r:id="rId32"/>
    <p:sldId id="805465889" r:id="rId33"/>
    <p:sldId id="805465890" r:id="rId34"/>
    <p:sldId id="805465891" r:id="rId35"/>
    <p:sldId id="805465863" r:id="rId36"/>
    <p:sldId id="285" r:id="rId37"/>
    <p:sldId id="805465864" r:id="rId38"/>
    <p:sldId id="805465865" r:id="rId39"/>
    <p:sldId id="805465866" r:id="rId40"/>
    <p:sldId id="805465867" r:id="rId41"/>
    <p:sldId id="805465868" r:id="rId42"/>
    <p:sldId id="805465898" r:id="rId43"/>
    <p:sldId id="805465892" r:id="rId44"/>
    <p:sldId id="805465893" r:id="rId45"/>
    <p:sldId id="805465871" r:id="rId46"/>
    <p:sldId id="805465872" r:id="rId47"/>
    <p:sldId id="805465874" r:id="rId4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FFFF66"/>
    <a:srgbClr val="CC00CC"/>
    <a:srgbClr val="008000"/>
    <a:srgbClr val="FF0000"/>
    <a:srgbClr val="80808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4" autoAdjust="0"/>
    <p:restoredTop sz="72968" autoAdjust="0"/>
  </p:normalViewPr>
  <p:slideViewPr>
    <p:cSldViewPr>
      <p:cViewPr varScale="1">
        <p:scale>
          <a:sx n="50" d="100"/>
          <a:sy n="50" d="100"/>
        </p:scale>
        <p:origin x="159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402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D6E28A-CE6A-48B1-85D0-ED35FFCA5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84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45" tIns="46572" rIns="93145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596789-86E7-4825-9BC7-E92C73033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198A1-C34B-4BDA-B4C9-2302657DE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43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2B0368-FE4C-4C7C-BF34-738CB845F73E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CDA9A-5450-498D-B1CB-B9906FFFFD6D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7703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D6AAB-FBE3-467D-A1C6-1DD6CD9A6064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37647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348467-ACCB-4B10-BEF7-F0DD39D13213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5745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96789-86E7-4825-9BC7-E92C730339E4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12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DCC481-CA14-4467-8256-8F77C62B547A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AE5155-804A-44C2-9522-AAE6F3225E85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2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83" indent="-285725" defTabSz="988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98" indent="-228580" defTabSz="988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057" indent="-228580" defTabSz="988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17" indent="-228580" defTabSz="9889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376" indent="-228580" defTabSz="9889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536" indent="-228580" defTabSz="9889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694" indent="-228580" defTabSz="9889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854" indent="-228580" defTabSz="9889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889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D302A-A75E-471D-8DE4-5FEA1329723E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8892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47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B84FE-A150-4393-9571-C3C6D04A4837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990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B84FE-A150-4393-9571-C3C6D04A4837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0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 Energy Gain (NEG) is a concept used in energy economics that refers to the difference between the energy expended to harvest an energy source and the amount of energy gained from that harvest.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596789-86E7-4825-9BC7-E92C730339E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235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2201C0-1300-4E58-9F2E-04EF441EBA16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43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3B84FE-A150-4393-9571-C3C6D04A4837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990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C8DC1-D665-41E8-98B6-E117E72F8199}" type="slidenum">
              <a:rPr kumimoji="0" lang="en-A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1401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6134AC-2582-4A0D-A5A5-EC7DDFF743BF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9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0D7F44-CDDC-4477-9770-C7B14B890B80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4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2894F8-72E5-4B14-B4C4-7E98333FCAC6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52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Rumen directly points</a:t>
            </a:r>
            <a:r>
              <a:rPr lang="en-US" baseline="0" dirty="0" smtClean="0"/>
              <a:t> to reticulum which is still the part of same chamber with rumen but it has a bit of specialized role and reticulum 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198A1-C34B-4BDA-B4C9-2302657DE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7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Rumen directly points</a:t>
            </a:r>
            <a:r>
              <a:rPr lang="en-US" baseline="0" dirty="0" smtClean="0"/>
              <a:t> to reticulum which is still the part of same chamber with rumen but it has a bit of specialized role and reticulum 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198A1-C34B-4BDA-B4C9-2302657DE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5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Rumen directly points</a:t>
            </a:r>
            <a:r>
              <a:rPr lang="en-US" baseline="0" dirty="0" smtClean="0"/>
              <a:t> to reticulum which is still the part of same chamber with rumen but it has a bit of specialized role and reticulum 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198A1-C34B-4BDA-B4C9-2302657DE1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75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14DC92-2590-4810-937B-30DD7A6E49A6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2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eader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02400"/>
            <a:ext cx="152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9" descr="Tallfesc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858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0"/>
          <p:cNvSpPr>
            <a:spLocks noChangeShapeType="1"/>
          </p:cNvSpPr>
          <p:nvPr userDrawn="1"/>
        </p:nvSpPr>
        <p:spPr bwMode="auto">
          <a:xfrm>
            <a:off x="2895600" y="6477000"/>
            <a:ext cx="6096000" cy="0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Rectangle 41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7" name="Picture 43" descr="FIS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24600"/>
            <a:ext cx="463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46"/>
          <p:cNvSpPr>
            <a:spLocks noChangeArrowheads="1"/>
          </p:cNvSpPr>
          <p:nvPr userDrawn="1"/>
        </p:nvSpPr>
        <p:spPr bwMode="auto">
          <a:xfrm>
            <a:off x="304800" y="1295400"/>
            <a:ext cx="3657600" cy="510540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9" name="Picture 4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6500813"/>
            <a:ext cx="2120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0" name="Rectangle 3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692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1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9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F0BD-F943-4CDB-8DD9-D946333E8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413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1E3D-2F6D-4206-B70A-997488071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68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92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0AB4-6F9E-42D2-A506-56AEAD7CE5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9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46D1-AA42-494A-87F4-732A1E7BE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67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42E5-23C1-4E53-B67A-02AA3D7FCB3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84368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F3F4F-CCFE-4E31-9A55-C2472AB6809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4819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B5D86-5DFC-409C-A9EA-C643776B979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29099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5EAEA-4743-48DD-AFE4-A8FFC6256A5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63124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A7EC-1780-4686-8406-836F464AF34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4012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0938-BE9A-49FA-8D61-C90C08BE57A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66491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75A7-A3FB-4530-92F0-DDBBCECA86C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07427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72718-AB72-4CC6-BC35-EFE8F06B4A3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68733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76852-7978-40C7-AEB5-7A597EC1F94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8184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5DEBA-AED3-4069-AE09-CC70D483DFE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8062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FFB62-0081-49E3-A9BB-526E6782984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34861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133"/>
            </a:lvl1pPr>
            <a:lvl2pPr marL="406405" indent="0" algn="ctr">
              <a:buNone/>
              <a:defRPr sz="1778"/>
            </a:lvl2pPr>
            <a:lvl3pPr marL="812810" indent="0" algn="ctr">
              <a:buNone/>
              <a:defRPr sz="1600"/>
            </a:lvl3pPr>
            <a:lvl4pPr marL="1219215" indent="0" algn="ctr">
              <a:buNone/>
              <a:defRPr sz="1422"/>
            </a:lvl4pPr>
            <a:lvl5pPr marL="1625620" indent="0" algn="ctr">
              <a:buNone/>
              <a:defRPr sz="1422"/>
            </a:lvl5pPr>
            <a:lvl6pPr marL="2032025" indent="0" algn="ctr">
              <a:buNone/>
              <a:defRPr sz="1422"/>
            </a:lvl6pPr>
            <a:lvl7pPr marL="2438430" indent="0" algn="ctr">
              <a:buNone/>
              <a:defRPr sz="1422"/>
            </a:lvl7pPr>
            <a:lvl8pPr marL="2844836" indent="0" algn="ctr">
              <a:buNone/>
              <a:defRPr sz="1422"/>
            </a:lvl8pPr>
            <a:lvl9pPr marL="3251241" indent="0" algn="ctr">
              <a:buNone/>
              <a:defRPr sz="142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94229-5175-4BBD-A7DB-F54A27C7F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2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197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8F17-AC86-4B32-9218-031FDB7A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917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711" y="1709739"/>
            <a:ext cx="7886700" cy="2852737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711" y="4589464"/>
            <a:ext cx="7886700" cy="1500187"/>
          </a:xfrm>
        </p:spPr>
        <p:txBody>
          <a:bodyPr/>
          <a:lstStyle>
            <a:lvl1pPr marL="0" indent="0">
              <a:buNone/>
              <a:defRPr sz="2133"/>
            </a:lvl1pPr>
            <a:lvl2pPr marL="406405" indent="0">
              <a:buNone/>
              <a:defRPr sz="1778"/>
            </a:lvl2pPr>
            <a:lvl3pPr marL="812810" indent="0">
              <a:buNone/>
              <a:defRPr sz="1600"/>
            </a:lvl3pPr>
            <a:lvl4pPr marL="1219215" indent="0">
              <a:buNone/>
              <a:defRPr sz="1422"/>
            </a:lvl4pPr>
            <a:lvl5pPr marL="1625620" indent="0">
              <a:buNone/>
              <a:defRPr sz="1422"/>
            </a:lvl5pPr>
            <a:lvl6pPr marL="2032025" indent="0">
              <a:buNone/>
              <a:defRPr sz="1422"/>
            </a:lvl6pPr>
            <a:lvl7pPr marL="2438430" indent="0">
              <a:buNone/>
              <a:defRPr sz="1422"/>
            </a:lvl7pPr>
            <a:lvl8pPr marL="2844836" indent="0">
              <a:buNone/>
              <a:defRPr sz="1422"/>
            </a:lvl8pPr>
            <a:lvl9pPr marL="3251241" indent="0">
              <a:buNone/>
              <a:defRPr sz="1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564C6-8201-4C55-9A50-B1D264056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61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579FF-1C3B-4BB9-8E40-C9D71A92B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239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356" y="1681163"/>
            <a:ext cx="3869267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56" y="2505075"/>
            <a:ext cx="386926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856" y="1681163"/>
            <a:ext cx="3886200" cy="82391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856" y="2505075"/>
            <a:ext cx="38862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1C37-7C30-4E7B-AFCF-A39CE3F00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15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073E4-0AAA-4EFD-9EF3-ADC654E36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715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7C4D4-BFAD-4072-A35B-35DA29074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70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C54DA-1E57-4CAB-8221-A2CC3B2FC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9050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56" y="457200"/>
            <a:ext cx="2949222" cy="1600200"/>
          </a:xfrm>
        </p:spPr>
        <p:txBody>
          <a:bodyPr anchor="b"/>
          <a:lstStyle>
            <a:lvl1pPr>
              <a:defRPr sz="284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612" y="987426"/>
            <a:ext cx="4628444" cy="4873625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356" y="2057400"/>
            <a:ext cx="2949222" cy="3811588"/>
          </a:xfrm>
        </p:spPr>
        <p:txBody>
          <a:bodyPr/>
          <a:lstStyle>
            <a:lvl1pPr marL="0" indent="0">
              <a:buNone/>
              <a:defRPr sz="1422"/>
            </a:lvl1pPr>
            <a:lvl2pPr marL="406405" indent="0">
              <a:buNone/>
              <a:defRPr sz="1244"/>
            </a:lvl2pPr>
            <a:lvl3pPr marL="812810" indent="0">
              <a:buNone/>
              <a:defRPr sz="1067"/>
            </a:lvl3pPr>
            <a:lvl4pPr marL="1219215" indent="0">
              <a:buNone/>
              <a:defRPr sz="889"/>
            </a:lvl4pPr>
            <a:lvl5pPr marL="1625620" indent="0">
              <a:buNone/>
              <a:defRPr sz="889"/>
            </a:lvl5pPr>
            <a:lvl6pPr marL="2032025" indent="0">
              <a:buNone/>
              <a:defRPr sz="889"/>
            </a:lvl6pPr>
            <a:lvl7pPr marL="2438430" indent="0">
              <a:buNone/>
              <a:defRPr sz="889"/>
            </a:lvl7pPr>
            <a:lvl8pPr marL="2844836" indent="0">
              <a:buNone/>
              <a:defRPr sz="889"/>
            </a:lvl8pPr>
            <a:lvl9pPr marL="3251241" indent="0">
              <a:buNone/>
              <a:defRPr sz="88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C8105-B778-4459-BC22-0C3530F41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471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67CEA-1B73-4E32-85CB-0BC73B97A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25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6956-773F-483A-AC60-0DF36B3B3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8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7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ECDC13-6DEB-49CC-BF73-CEFE48250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074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85B3CE-A076-4550-B23F-AFB6B017D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3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8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1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98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8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0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98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3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5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3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6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5D74-A493-41B5-9AB9-A398E5E02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97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99B8-ECC6-49C6-B271-9EB43A39B34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961304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E569-9179-40BD-A607-292718CBDF1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385402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F0BD-F943-4CDB-8DD9-D946333E8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825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1E3D-2F6D-4206-B70A-997488071B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297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0AAB-D08F-471A-9524-7BF046143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650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F047-39E0-49A5-80AF-63ECE8E49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32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0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CC7F-3F12-48DF-B9ED-A6E3ACE2D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10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5BD7A-68F8-4445-A5CC-39CFD1928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85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32FD-4C86-474E-8A56-A9A51641E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604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A3A3-0420-4827-A660-338B5216B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27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AD920-F699-4C2E-9123-DA49D611C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4557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CE0D-F6DF-42C4-AC56-8135463C0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338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754DD-4B23-4910-8DFC-093F6DAD6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76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F8DA-D344-4F96-AD8B-1DDF7F776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0868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F4A7-4B00-4F5A-B907-A3B077D28E89}" type="slidenum">
              <a:rPr lang="en-US" altLang="en-US"/>
              <a:pPr>
                <a:defRPr/>
              </a:pPr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66725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56ED-5D41-4FA2-BC2A-9706D21F87A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005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577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91E2D-7431-45E8-A5A1-A455EEBA756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931611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5405-A3D9-403E-BCB5-CE83EE1CCC8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91859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C255A-616C-4685-A62A-2758290329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97408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1494E-1EDA-4807-ADB7-63A1B0CA1B4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8094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691E-6A4B-45BB-ADD6-55622601CD3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15336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8C9D-44C1-42CB-B0D1-5B93A60AF59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574275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8017-B25A-40CE-887D-C87811E1B17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1569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5499B-9328-4702-9ACF-654B36CF9EF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564792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A46C-8292-4E47-870B-B2BB4D0B58A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6585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B705D-3AD6-4F62-8BFD-5900E34121E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3348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2491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DDA1D-9FEC-42AE-8D13-D48B8CD3670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610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63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en-US" sz="2400" smtClean="0">
              <a:latin typeface="Times New Roman" panose="02020603050405020304" pitchFamily="18" charset="0"/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4" name="Rectangle 50"/>
          <p:cNvSpPr>
            <a:spLocks noChangeArrowheads="1"/>
          </p:cNvSpPr>
          <p:nvPr userDrawn="1"/>
        </p:nvSpPr>
        <p:spPr bwMode="auto">
          <a:xfrm>
            <a:off x="0" y="6934200"/>
            <a:ext cx="152400" cy="1524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mtClean="0"/>
          </a:p>
        </p:txBody>
      </p:sp>
      <p:pic>
        <p:nvPicPr>
          <p:cNvPr id="1030" name="Picture 51" descr="Tallfesc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934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62"/>
          <p:cNvSpPr>
            <a:spLocks noChangeShapeType="1"/>
          </p:cNvSpPr>
          <p:nvPr userDrawn="1"/>
        </p:nvSpPr>
        <p:spPr bwMode="auto">
          <a:xfrm>
            <a:off x="914400" y="6400800"/>
            <a:ext cx="8077200" cy="0"/>
          </a:xfrm>
          <a:prstGeom prst="line">
            <a:avLst/>
          </a:prstGeom>
          <a:noFill/>
          <a:ln w="317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" name="Text Box 67"/>
          <p:cNvSpPr txBox="1">
            <a:spLocks noChangeArrowheads="1"/>
          </p:cNvSpPr>
          <p:nvPr userDrawn="1"/>
        </p:nvSpPr>
        <p:spPr bwMode="auto">
          <a:xfrm>
            <a:off x="914400" y="6477000"/>
            <a:ext cx="6249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algn="ctr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rgbClr val="008000"/>
                </a:solidFill>
                <a:latin typeface="Arial" charset="0"/>
              </a:rPr>
              <a:t>FORAGES: An Introduction To Grassland Agriculture – Forage Utilization</a:t>
            </a:r>
          </a:p>
        </p:txBody>
      </p:sp>
      <p:grpSp>
        <p:nvGrpSpPr>
          <p:cNvPr id="1033" name="Group 10"/>
          <p:cNvGrpSpPr>
            <a:grpSpLocks/>
          </p:cNvGrpSpPr>
          <p:nvPr userDrawn="1"/>
        </p:nvGrpSpPr>
        <p:grpSpPr bwMode="auto">
          <a:xfrm>
            <a:off x="6500813" y="6429375"/>
            <a:ext cx="2487612" cy="349250"/>
            <a:chOff x="6500813" y="6429375"/>
            <a:chExt cx="2487612" cy="349250"/>
          </a:xfrm>
        </p:grpSpPr>
        <p:pic>
          <p:nvPicPr>
            <p:cNvPr id="1034" name="Picture 59" descr="H:\My Pictures\FISlogo.gif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6800" y="6429375"/>
              <a:ext cx="301625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49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13" y="6429375"/>
              <a:ext cx="21717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D175-340D-4CC2-B7BF-41C141559D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0F2869-2212-450E-B7D8-EBB41330979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7111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 b="0">
                <a:solidFill>
                  <a:schemeClr val="tx1"/>
                </a:solidFill>
              </a:defRPr>
            </a:lvl1pPr>
          </a:lstStyle>
          <a:p>
            <a:fld id="{4250923C-459C-4905-A9E2-48A1FE6D9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1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91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91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04804" indent="-304804" algn="l" rtl="0" fontAlgn="base">
        <a:spcBef>
          <a:spcPct val="20000"/>
        </a:spcBef>
        <a:spcAft>
          <a:spcPct val="0"/>
        </a:spcAft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fontAlgn="base">
        <a:spcBef>
          <a:spcPct val="20000"/>
        </a:spcBef>
        <a:spcAft>
          <a:spcPct val="0"/>
        </a:spcAft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13" indent="-203203" algn="l" rtl="0" fontAlgn="base">
        <a:spcBef>
          <a:spcPct val="20000"/>
        </a:spcBef>
        <a:spcAft>
          <a:spcPct val="0"/>
        </a:spcAft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422418" indent="-203203" algn="l" rtl="0" fontAlgn="base">
        <a:spcBef>
          <a:spcPct val="20000"/>
        </a:spcBef>
        <a:spcAft>
          <a:spcPct val="0"/>
        </a:spcAft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indent="-203203" algn="l" rtl="0" fontAlgn="base">
        <a:spcBef>
          <a:spcPct val="20000"/>
        </a:spcBef>
        <a:spcAft>
          <a:spcPct val="0"/>
        </a:spcAft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lnSpc>
          <a:spcPct val="90000"/>
        </a:lnSpc>
        <a:spcBef>
          <a:spcPts val="44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5E9E-B541-424E-93FD-5051CEF9CD8C}" type="datetimeFigureOut">
              <a:rPr lang="en-US" smtClean="0"/>
              <a:t>6/10/2019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9369-9081-4165-A0F4-C1FBA4CD5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3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4DC4956-3847-4AF6-A295-E3D9A2190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3404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612DA8-67E2-4378-8945-82626668B37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5168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hyperlink" Target="http://forages.oregonstate.edu/nfg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muf8ZA3F2m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erkan.ates@oregon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5"/>
          <p:cNvSpPr>
            <a:spLocks noChangeArrowheads="1"/>
          </p:cNvSpPr>
          <p:nvPr/>
        </p:nvSpPr>
        <p:spPr bwMode="auto">
          <a:xfrm>
            <a:off x="3733800" y="4495800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宋体" panose="02010600030101010101" pitchFamily="2" charset="-122"/>
            </a:endParaRPr>
          </a:p>
        </p:txBody>
      </p:sp>
      <p:pic>
        <p:nvPicPr>
          <p:cNvPr id="5123" name="Picture 99" descr="alfalfa--sw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1" descr="graze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2" descr="A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17526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3" descr="A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4" descr="A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852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5" descr="PastureCa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17526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75"/>
          <p:cNvSpPr>
            <a:spLocks noChangeArrowheads="1"/>
          </p:cNvSpPr>
          <p:nvPr/>
        </p:nvSpPr>
        <p:spPr bwMode="auto">
          <a:xfrm>
            <a:off x="1377950" y="1295400"/>
            <a:ext cx="7543800" cy="121920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en-US" altLang="en-US" sz="2400" b="1"/>
              <a:t>International Forage &amp; Grasslands Curriculum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/>
              <a:t>Forage Utilization</a:t>
            </a:r>
          </a:p>
        </p:txBody>
      </p:sp>
      <p:pic>
        <p:nvPicPr>
          <p:cNvPr id="5130" name="Picture 20" descr="bottom of nfgc websit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760663"/>
            <a:ext cx="29940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66750" y="4506913"/>
            <a:ext cx="2968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latin typeface="+mn-lt"/>
              </a:rPr>
              <a:t>Adapted from the (US) National Forage &amp; Grassland Curriculum</a:t>
            </a:r>
          </a:p>
        </p:txBody>
      </p:sp>
      <p:sp>
        <p:nvSpPr>
          <p:cNvPr id="5132" name="TextBox 3"/>
          <p:cNvSpPr txBox="1">
            <a:spLocks noChangeArrowheads="1"/>
          </p:cNvSpPr>
          <p:nvPr/>
        </p:nvSpPr>
        <p:spPr bwMode="auto">
          <a:xfrm>
            <a:off x="974725" y="4941888"/>
            <a:ext cx="2352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hlinkClick r:id="rId9"/>
              </a:rPr>
              <a:t>http://forages.oregonstate.edu/nfgc</a:t>
            </a:r>
            <a:endParaRPr lang="en-US" altLang="en-US" sz="1100"/>
          </a:p>
        </p:txBody>
      </p:sp>
      <p:pic>
        <p:nvPicPr>
          <p:cNvPr id="5133" name="Picture 113" descr="H:\DAVID\CV_Resume\David\Hannaway Photos\hannaway-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41600"/>
            <a:ext cx="1143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9" descr="KJHphot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627313"/>
            <a:ext cx="11430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3924300" y="4005263"/>
            <a:ext cx="2663825" cy="762000"/>
          </a:xfrm>
          <a:prstGeom prst="rect">
            <a:avLst/>
          </a:prstGeom>
          <a:noFill/>
          <a:ln w="15875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1100" b="1" dirty="0" smtClean="0">
                <a:latin typeface="Arial" charset="0"/>
              </a:rPr>
              <a:t>David Hannaway       Kimberly Japhet                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Forage Specialist        </a:t>
            </a:r>
            <a:r>
              <a:rPr lang="en-US" altLang="zh-CN" sz="1050" b="1" dirty="0">
                <a:latin typeface="Arial" charset="0"/>
              </a:rPr>
              <a:t>Online </a:t>
            </a:r>
            <a:r>
              <a:rPr lang="en-US" altLang="zh-CN" sz="1050" b="1" dirty="0" smtClean="0">
                <a:latin typeface="Arial" charset="0"/>
              </a:rPr>
              <a:t>Instructor Crop &amp; Soil Science Department </a:t>
            </a:r>
            <a:endParaRPr lang="en-US" altLang="zh-CN" sz="1050" b="1" dirty="0">
              <a:latin typeface="Arial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Oregon State University</a:t>
            </a:r>
          </a:p>
        </p:txBody>
      </p:sp>
      <p:sp>
        <p:nvSpPr>
          <p:cNvPr id="5136" name="Text Box 92"/>
          <p:cNvSpPr txBox="1">
            <a:spLocks noChangeArrowheads="1"/>
          </p:cNvSpPr>
          <p:nvPr/>
        </p:nvSpPr>
        <p:spPr bwMode="auto">
          <a:xfrm>
            <a:off x="968375" y="5229225"/>
            <a:ext cx="230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zh-CN" sz="1200" b="1"/>
              <a:t>Primary Source: </a:t>
            </a:r>
            <a:br>
              <a:rPr lang="en-US" altLang="zh-CN" sz="1200" b="1"/>
            </a:br>
            <a:r>
              <a:rPr lang="en-US" altLang="zh-CN" sz="1200" b="1"/>
              <a:t>Forages: An Introduction to Grassland Agriculture Ch. 17</a:t>
            </a:r>
          </a:p>
        </p:txBody>
      </p:sp>
      <p:sp>
        <p:nvSpPr>
          <p:cNvPr id="26" name="Text Box 65"/>
          <p:cNvSpPr txBox="1">
            <a:spLocks noChangeArrowheads="1"/>
          </p:cNvSpPr>
          <p:nvPr/>
        </p:nvSpPr>
        <p:spPr bwMode="auto">
          <a:xfrm>
            <a:off x="6678613" y="4016375"/>
            <a:ext cx="2243137" cy="746125"/>
          </a:xfrm>
          <a:prstGeom prst="rect">
            <a:avLst/>
          </a:prstGeom>
          <a:noFill/>
          <a:ln w="15875">
            <a:solidFill>
              <a:schemeClr val="accent4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100" b="1" dirty="0" smtClean="0">
                <a:latin typeface="Arial" charset="0"/>
              </a:rPr>
              <a:t>Shelby Filley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Livestock &amp; Forage Specialist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Animal &amp; Range Sciences Dept.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1050" b="1" dirty="0" smtClean="0">
                <a:latin typeface="Arial" charset="0"/>
              </a:rPr>
              <a:t>Oregon State University</a:t>
            </a:r>
          </a:p>
        </p:txBody>
      </p:sp>
      <p:pic>
        <p:nvPicPr>
          <p:cNvPr id="5138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t="11230"/>
          <a:stretch>
            <a:fillRect/>
          </a:stretch>
        </p:blipFill>
        <p:spPr bwMode="auto">
          <a:xfrm>
            <a:off x="7223125" y="2646363"/>
            <a:ext cx="11652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4" y="469510"/>
            <a:ext cx="7621109" cy="43891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96176" y="2409528"/>
            <a:ext cx="76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liquids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6841" y="1852139"/>
            <a:ext cx="562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177768" y="2288158"/>
            <a:ext cx="963867" cy="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51755" y="2129138"/>
            <a:ext cx="1072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iber raft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443" y="5261460"/>
            <a:ext cx="7667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Contains a large population of microorganisms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bacteria,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protozoa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aneorabic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fungi per mm of rumen fluid.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Anaerobic environment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</a:t>
            </a:r>
            <a:r>
              <a:rPr kumimoji="0" lang="en-US" sz="18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pH 6.2-7.0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20" idx="1"/>
          </p:cNvCxnSpPr>
          <p:nvPr/>
        </p:nvCxnSpPr>
        <p:spPr>
          <a:xfrm flipH="1">
            <a:off x="4877410" y="2548028"/>
            <a:ext cx="18766" cy="2713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47864" y="6241259"/>
            <a:ext cx="5939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https://www.youtube.com/watch?v=muf8ZA3F2mA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7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41668" y="4944181"/>
            <a:ext cx="763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microbial population ferments dietary nutrients including fibrous fractions that would otherwise pass undigested through digestive track.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Bacteria are responsible for fermenting carbohydrates (soluble sugars, pectin, starch and digestible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fractions) to simple sugars.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4" y="374900"/>
            <a:ext cx="7621109" cy="438912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5518638" y="2197531"/>
            <a:ext cx="347780" cy="13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6418" y="2074420"/>
            <a:ext cx="221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VFAs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C0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--- ME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34702" y="2217608"/>
            <a:ext cx="152705" cy="27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585446">
            <a:off x="4224865" y="2400681"/>
            <a:ext cx="208241" cy="2023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8793" y="2274475"/>
            <a:ext cx="669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</a:t>
            </a: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O)</a:t>
            </a: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41177" y="1138425"/>
            <a:ext cx="436233" cy="61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25539" y="1006211"/>
            <a:ext cx="1702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Bolus of food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41668" y="4944181"/>
            <a:ext cx="7635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microbial population ferments dietary nutrients including fibrous fractions that would otherwise pass undigested through digestive track.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Bacteria are responsible for fermenting carbohydrates (soluble sugars, pectin, starch and digestible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fibre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fractions) to simple sugars.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4" y="374900"/>
            <a:ext cx="7621109" cy="438912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5518638" y="2197531"/>
            <a:ext cx="347780" cy="139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6418" y="2074420"/>
            <a:ext cx="221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VFAs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C0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</a:t>
            </a:r>
            <a:r>
              <a:rPr kumimoji="0" lang="en-US" sz="1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--- ME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134702" y="2217608"/>
            <a:ext cx="152705" cy="27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585446">
            <a:off x="4224865" y="2400681"/>
            <a:ext cx="208241" cy="202354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8793" y="2274475"/>
            <a:ext cx="669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</a:t>
            </a: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O)</a:t>
            </a:r>
            <a:r>
              <a:rPr kumimoji="0" lang="en-US" sz="7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7330" y="2474530"/>
            <a:ext cx="6694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proteins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32910" y="2617526"/>
            <a:ext cx="458420" cy="107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9996" y="2616646"/>
            <a:ext cx="23838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AAs and  ammonia+ simple peptides =microbial protein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41177" y="1138425"/>
            <a:ext cx="436233" cy="61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25539" y="1006211"/>
            <a:ext cx="1702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Bolus of food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75316" y="2804861"/>
            <a:ext cx="278787" cy="45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09870" y="3319752"/>
            <a:ext cx="13115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Converted to urea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5979" y="3123590"/>
            <a:ext cx="8752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 2-3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Factors affecting animal performance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685800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Potential performance depends on:</a:t>
            </a:r>
          </a:p>
          <a:p>
            <a:pPr eaLnBrk="1" hangingPunct="1">
              <a:spcBef>
                <a:spcPct val="2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Physiological status of the animal </a:t>
            </a:r>
          </a:p>
          <a:p>
            <a:pPr eaLnBrk="1" hangingPunct="1">
              <a:spcBef>
                <a:spcPct val="2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Genetic makeup </a:t>
            </a:r>
          </a:p>
          <a:p>
            <a:pPr eaLnBrk="1" hangingPunct="1">
              <a:spcBef>
                <a:spcPct val="2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Environmental effects</a:t>
            </a:r>
            <a:endParaRPr lang="en-US" altLang="en-US" sz="2000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Forage quality; nutritive value, intake, anti-quality</a:t>
            </a:r>
          </a:p>
        </p:txBody>
      </p:sp>
      <p:pic>
        <p:nvPicPr>
          <p:cNvPr id="15364" name="Picture 5" descr="c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47244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O:\CLASSES\CSS310\Chapter17-Utilization\cow-for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19351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Forage digestibility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66294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Percentage of dry matter digested: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Lignified tissues have low digestibility 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Mastication and rumination increase surface area for attachment of bacteria 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Partitioning of energy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Gross energy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Digestible energy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Metabolizable energy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Net energy</a:t>
            </a:r>
          </a:p>
        </p:txBody>
      </p:sp>
      <p:pic>
        <p:nvPicPr>
          <p:cNvPr id="17412" name="Picture 7" descr="O:\CLASSES\CSS310\Chapter16-Quality\energy-partition-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0"/>
          <a:stretch>
            <a:fillRect/>
          </a:stretch>
        </p:blipFill>
        <p:spPr bwMode="auto">
          <a:xfrm>
            <a:off x="4800600" y="2514600"/>
            <a:ext cx="29718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7625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ME, DE and </a:t>
            </a:r>
            <a:r>
              <a:rPr lang="en-US" altLang="en-US" sz="2800" smtClean="0">
                <a:solidFill>
                  <a:schemeClr val="bg1"/>
                </a:solidFill>
              </a:rPr>
              <a:t>Nutritive Value </a:t>
            </a:r>
            <a:r>
              <a:rPr lang="en-US" altLang="en-US" sz="2800" dirty="0" smtClean="0">
                <a:solidFill>
                  <a:schemeClr val="bg1"/>
                </a:solidFill>
              </a:rPr>
              <a:t>(NV)</a:t>
            </a:r>
            <a:endParaRPr lang="en-US" altLang="en-US" sz="4400" dirty="0" smtClean="0">
              <a:solidFill>
                <a:schemeClr val="bg1"/>
              </a:solidFill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52009" y="1947372"/>
            <a:ext cx="871300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 and DE are the two estimates of NV most commonly used.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 better as expressed in quantitative units and so can be used in feed allocation to animals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 range 8-12.5 MJ ME / kg DM (1900-3000 kcal)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Livestock will usually have high intakes of forages that have high ME content &gt;&gt; good representation of feeding value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70" y="222195"/>
            <a:ext cx="7772400" cy="763525"/>
          </a:xfrm>
        </p:spPr>
        <p:txBody>
          <a:bodyPr anchor="ctr"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Factors affecting nutritive value </a:t>
            </a:r>
            <a:endParaRPr lang="en-US" altLang="en-US" sz="4400" dirty="0" smtClean="0">
              <a:solidFill>
                <a:schemeClr val="bg1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07214" y="1138425"/>
            <a:ext cx="76327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 values MJ ME / kg DM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Pasture 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Good 12 	&gt; Medium 11  &gt; Poor 7-10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Plant part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Green 12.5	&gt; Dead 8-10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Upper canopy &gt; lower canopy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3" y="4192525"/>
            <a:ext cx="8876459" cy="19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</a:rPr>
              <a:t>Factors affecting nutritive value </a:t>
            </a:r>
            <a:endParaRPr lang="en-US" altLang="en-US" sz="4400" smtClean="0">
              <a:solidFill>
                <a:schemeClr val="bg1"/>
              </a:solidFill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27088" y="1341438"/>
            <a:ext cx="75819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Plant Species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Legume 			</a:t>
            </a:r>
            <a:r>
              <a:rPr kumimoji="0" lang="en-NZ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	</a:t>
            </a: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11.5-13 MJ ME / kg DM	9-12.5 MJ ME / kg DM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NV of most grasses similar if plant parts are compared at the same age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exception tetraploid 	ryegrass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5" name="Picture 41" descr="Alfalfa Pivot Harv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9144000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Plant Cell Wall Structure</a:t>
            </a:r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541867" y="2142067"/>
            <a:ext cx="778933" cy="3251200"/>
          </a:xfrm>
          <a:custGeom>
            <a:avLst/>
            <a:gdLst>
              <a:gd name="T0" fmla="*/ 144 w 552"/>
              <a:gd name="T1" fmla="*/ 0 h 2304"/>
              <a:gd name="T2" fmla="*/ 432 w 552"/>
              <a:gd name="T3" fmla="*/ 528 h 2304"/>
              <a:gd name="T4" fmla="*/ 480 w 552"/>
              <a:gd name="T5" fmla="*/ 1584 h 2304"/>
              <a:gd name="T6" fmla="*/ 0 w 552"/>
              <a:gd name="T7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2304">
                <a:moveTo>
                  <a:pt x="144" y="0"/>
                </a:moveTo>
                <a:cubicBezTo>
                  <a:pt x="260" y="132"/>
                  <a:pt x="376" y="264"/>
                  <a:pt x="432" y="528"/>
                </a:cubicBezTo>
                <a:cubicBezTo>
                  <a:pt x="488" y="792"/>
                  <a:pt x="552" y="1288"/>
                  <a:pt x="480" y="1584"/>
                </a:cubicBezTo>
                <a:cubicBezTo>
                  <a:pt x="408" y="1880"/>
                  <a:pt x="204" y="2092"/>
                  <a:pt x="0" y="2304"/>
                </a:cubicBezTo>
              </a:path>
            </a:pathLst>
          </a:custGeom>
          <a:noFill/>
          <a:ln w="31750" cap="flat" cmpd="sng">
            <a:solidFill>
              <a:srgbClr val="FFFF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083734" y="2006600"/>
            <a:ext cx="3115733" cy="643467"/>
          </a:xfrm>
          <a:custGeom>
            <a:avLst/>
            <a:gdLst>
              <a:gd name="T0" fmla="*/ 0 w 2208"/>
              <a:gd name="T1" fmla="*/ 16 h 456"/>
              <a:gd name="T2" fmla="*/ 288 w 2208"/>
              <a:gd name="T3" fmla="*/ 304 h 456"/>
              <a:gd name="T4" fmla="*/ 864 w 2208"/>
              <a:gd name="T5" fmla="*/ 400 h 456"/>
              <a:gd name="T6" fmla="*/ 1584 w 2208"/>
              <a:gd name="T7" fmla="*/ 400 h 456"/>
              <a:gd name="T8" fmla="*/ 2112 w 2208"/>
              <a:gd name="T9" fmla="*/ 64 h 456"/>
              <a:gd name="T10" fmla="*/ 2160 w 2208"/>
              <a:gd name="T11" fmla="*/ 1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456">
                <a:moveTo>
                  <a:pt x="0" y="16"/>
                </a:moveTo>
                <a:cubicBezTo>
                  <a:pt x="72" y="128"/>
                  <a:pt x="144" y="240"/>
                  <a:pt x="288" y="304"/>
                </a:cubicBezTo>
                <a:cubicBezTo>
                  <a:pt x="432" y="368"/>
                  <a:pt x="648" y="384"/>
                  <a:pt x="864" y="400"/>
                </a:cubicBezTo>
                <a:cubicBezTo>
                  <a:pt x="1080" y="416"/>
                  <a:pt x="1376" y="456"/>
                  <a:pt x="1584" y="400"/>
                </a:cubicBezTo>
                <a:cubicBezTo>
                  <a:pt x="1792" y="344"/>
                  <a:pt x="2016" y="128"/>
                  <a:pt x="2112" y="64"/>
                </a:cubicBezTo>
                <a:cubicBezTo>
                  <a:pt x="2208" y="0"/>
                  <a:pt x="2184" y="8"/>
                  <a:pt x="2160" y="16"/>
                </a:cubicBezTo>
              </a:path>
            </a:pathLst>
          </a:custGeom>
          <a:noFill/>
          <a:ln w="31750" cap="flat" cmpd="sng">
            <a:solidFill>
              <a:srgbClr val="FFFF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3476978" y="2277533"/>
            <a:ext cx="857956" cy="2980267"/>
          </a:xfrm>
          <a:custGeom>
            <a:avLst/>
            <a:gdLst>
              <a:gd name="T0" fmla="*/ 608 w 608"/>
              <a:gd name="T1" fmla="*/ 0 h 2112"/>
              <a:gd name="T2" fmla="*/ 176 w 608"/>
              <a:gd name="T3" fmla="*/ 432 h 2112"/>
              <a:gd name="T4" fmla="*/ 80 w 608"/>
              <a:gd name="T5" fmla="*/ 624 h 2112"/>
              <a:gd name="T6" fmla="*/ 32 w 608"/>
              <a:gd name="T7" fmla="*/ 1104 h 2112"/>
              <a:gd name="T8" fmla="*/ 80 w 608"/>
              <a:gd name="T9" fmla="*/ 1584 h 2112"/>
              <a:gd name="T10" fmla="*/ 512 w 608"/>
              <a:gd name="T11" fmla="*/ 2112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8" h="2112">
                <a:moveTo>
                  <a:pt x="608" y="0"/>
                </a:moveTo>
                <a:cubicBezTo>
                  <a:pt x="436" y="164"/>
                  <a:pt x="264" y="328"/>
                  <a:pt x="176" y="432"/>
                </a:cubicBezTo>
                <a:cubicBezTo>
                  <a:pt x="88" y="536"/>
                  <a:pt x="104" y="512"/>
                  <a:pt x="80" y="624"/>
                </a:cubicBezTo>
                <a:cubicBezTo>
                  <a:pt x="56" y="736"/>
                  <a:pt x="32" y="944"/>
                  <a:pt x="32" y="1104"/>
                </a:cubicBezTo>
                <a:cubicBezTo>
                  <a:pt x="32" y="1264"/>
                  <a:pt x="0" y="1416"/>
                  <a:pt x="80" y="1584"/>
                </a:cubicBezTo>
                <a:cubicBezTo>
                  <a:pt x="160" y="1752"/>
                  <a:pt x="440" y="2024"/>
                  <a:pt x="512" y="2112"/>
                </a:cubicBezTo>
              </a:path>
            </a:pathLst>
          </a:custGeom>
          <a:noFill/>
          <a:ln w="31750" cap="flat" cmpd="sng">
            <a:solidFill>
              <a:srgbClr val="FFFF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880533" y="5190067"/>
            <a:ext cx="3048000" cy="541867"/>
          </a:xfrm>
          <a:custGeom>
            <a:avLst/>
            <a:gdLst>
              <a:gd name="T0" fmla="*/ 0 w 2160"/>
              <a:gd name="T1" fmla="*/ 384 h 384"/>
              <a:gd name="T2" fmla="*/ 288 w 2160"/>
              <a:gd name="T3" fmla="*/ 96 h 384"/>
              <a:gd name="T4" fmla="*/ 720 w 2160"/>
              <a:gd name="T5" fmla="*/ 48 h 384"/>
              <a:gd name="T6" fmla="*/ 1632 w 2160"/>
              <a:gd name="T7" fmla="*/ 48 h 384"/>
              <a:gd name="T8" fmla="*/ 2160 w 2160"/>
              <a:gd name="T9" fmla="*/ 33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" h="384">
                <a:moveTo>
                  <a:pt x="0" y="384"/>
                </a:moveTo>
                <a:cubicBezTo>
                  <a:pt x="84" y="268"/>
                  <a:pt x="168" y="152"/>
                  <a:pt x="288" y="96"/>
                </a:cubicBezTo>
                <a:cubicBezTo>
                  <a:pt x="408" y="40"/>
                  <a:pt x="496" y="56"/>
                  <a:pt x="720" y="48"/>
                </a:cubicBezTo>
                <a:cubicBezTo>
                  <a:pt x="944" y="40"/>
                  <a:pt x="1392" y="0"/>
                  <a:pt x="1632" y="48"/>
                </a:cubicBezTo>
                <a:cubicBezTo>
                  <a:pt x="1872" y="96"/>
                  <a:pt x="2016" y="216"/>
                  <a:pt x="2160" y="336"/>
                </a:cubicBezTo>
              </a:path>
            </a:pathLst>
          </a:custGeom>
          <a:noFill/>
          <a:ln w="31750" cap="flat" cmpd="sng">
            <a:solidFill>
              <a:srgbClr val="FFFF9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557867" y="2751667"/>
            <a:ext cx="1693333" cy="2235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693333" y="2887133"/>
            <a:ext cx="1422400" cy="196426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828800" y="3022600"/>
            <a:ext cx="1151467" cy="1693333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76200">
            <a:solidFill>
              <a:srgbClr val="00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965229" y="3028526"/>
            <a:ext cx="971741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Contents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964267" y="3580150"/>
            <a:ext cx="901209" cy="9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proteins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sugars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fats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starch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74133" y="1667933"/>
            <a:ext cx="826346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996267" y="4377267"/>
            <a:ext cx="1964267" cy="270933"/>
          </a:xfrm>
          <a:prstGeom prst="rect">
            <a:avLst/>
          </a:prstGeom>
          <a:solidFill>
            <a:srgbClr val="FF66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996267" y="3970867"/>
            <a:ext cx="1964267" cy="270933"/>
          </a:xfrm>
          <a:prstGeom prst="rect">
            <a:avLst/>
          </a:prstGeom>
          <a:solidFill>
            <a:srgbClr val="00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 flipV="1">
            <a:off x="3996267" y="4241800"/>
            <a:ext cx="1964267" cy="135467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1964267" y="4648200"/>
            <a:ext cx="745067" cy="47413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2709333" y="4309534"/>
            <a:ext cx="1219200" cy="47413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5418667" y="3767667"/>
            <a:ext cx="0" cy="33866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554133" y="4309533"/>
            <a:ext cx="8128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5418667" y="4512733"/>
            <a:ext cx="0" cy="33866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343686" y="3613207"/>
            <a:ext cx="15648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Hemicellulose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359113" y="4155074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Lignin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335013" y="4696940"/>
            <a:ext cx="10967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Cellulose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5418667" y="4851400"/>
            <a:ext cx="94826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5418667" y="3767667"/>
            <a:ext cx="948267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7421350" y="4371257"/>
            <a:ext cx="558166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ADF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7450667" y="3564467"/>
            <a:ext cx="677333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8128000" y="3564467"/>
            <a:ext cx="0" cy="169333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7450667" y="5257800"/>
            <a:ext cx="677333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985000" y="4106333"/>
            <a:ext cx="4064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7391400" y="4106333"/>
            <a:ext cx="0" cy="94826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6985000" y="5054600"/>
            <a:ext cx="4064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8122673" y="4235791"/>
            <a:ext cx="558166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NDF</a:t>
            </a: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3183467" y="3022600"/>
            <a:ext cx="1693333" cy="4064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3048000" y="2480733"/>
            <a:ext cx="1828800" cy="60960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4895136" y="2256844"/>
            <a:ext cx="1875386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99CC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Secondary Wall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925421" y="2825522"/>
            <a:ext cx="1557991" cy="3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Primary Wall</a:t>
            </a:r>
          </a:p>
        </p:txBody>
      </p:sp>
    </p:spTree>
    <p:extLst>
      <p:ext uri="{BB962C8B-B14F-4D97-AF65-F5344CB8AC3E}">
        <p14:creationId xmlns:p14="http://schemas.microsoft.com/office/powerpoint/2010/main" val="139363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Forage Quality and Animal Performance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474133" y="1871133"/>
            <a:ext cx="826346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7756" y="2177345"/>
            <a:ext cx="3143809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Chemical Composition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CP, NDF, ADF, Vit., &amp; Minerals)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2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Digestibility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1867" y="3660422"/>
            <a:ext cx="2297424" cy="173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33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Palatability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67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Rate of Passage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67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Availability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966156" y="2074333"/>
            <a:ext cx="1083733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966156" y="3429000"/>
            <a:ext cx="1083733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980267" y="3970867"/>
            <a:ext cx="1083733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980267" y="5393267"/>
            <a:ext cx="1083733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049889" y="2074333"/>
            <a:ext cx="0" cy="1354667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064000" y="3970867"/>
            <a:ext cx="0" cy="14224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049889" y="2751667"/>
            <a:ext cx="406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38134" y="2238022"/>
            <a:ext cx="1292341" cy="10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Forage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Nutritive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Value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38134" y="4323645"/>
            <a:ext cx="1596912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Forage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Consumed</a:t>
            </a: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080000" y="2074333"/>
            <a:ext cx="1016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5080000" y="5393267"/>
            <a:ext cx="10160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096000" y="2074334"/>
            <a:ext cx="0" cy="3318933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4064000" y="4715933"/>
            <a:ext cx="406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6096000" y="3699933"/>
            <a:ext cx="406400" cy="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128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1" i="0" u="none" strike="noStrike" kern="120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712656" y="3328812"/>
            <a:ext cx="1856598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Animal</a:t>
            </a:r>
          </a:p>
          <a:p>
            <a:pPr marL="0" marR="0" lvl="0" indent="0" algn="l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9844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2649" y="1023655"/>
            <a:ext cx="38862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Serkan 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College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Agriculture, Animal and Rangeland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Sciences Department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Withycombe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Hall, 208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541-740-8077</a:t>
            </a:r>
            <a:b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serkan.ates@oregonstate.edu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2436" y="3482048"/>
            <a:ext cx="44958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Graduate research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Milk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Forage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Production from Mixed or Spatially Separated Simple and Diverse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Pastures (Lorena Carmona, MSc)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500" b="1" i="1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Milk Yield and Composition of Dairy Cows from Diversified Grass, Forb or 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Legume-based Pastures (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andi Wilson, MSc)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500" b="1" i="1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Growth on Hill Pastures Containing Annual and Perennial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r>
              <a:rPr kumimoji="0" lang="en-US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egumes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(Yunus Gultekin, MSc)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500" b="1" i="1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Chicory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arieties with High Secondary </a:t>
            </a: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etabolites (Annie Seeno, PhD)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1" y="900973"/>
            <a:ext cx="37338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Livestock production on pastures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Forages (Crop 310)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Integrated- crop-livestock production systems.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69" y="3482048"/>
            <a:ext cx="440049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 focus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pasture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grazing management for improved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 production and product quality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Intake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diet preference and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 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grazing ruminants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 of new forage species and traits, including tannin containing legumes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Management of annual legumes in permanent pastures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779" y="42935"/>
            <a:ext cx="82624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College of Agriculture,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Animal and Rangeland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Sciences</a:t>
            </a:r>
            <a:endParaRPr kumimoji="0" lang="en-US" sz="2800" b="1" i="1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858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517161" y="3762726"/>
            <a:ext cx="6150114" cy="4043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0" y="3352800"/>
            <a:ext cx="9144000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highereducationarticles.com/wp-content/uploads/2010/12/oreg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849" y="3013075"/>
            <a:ext cx="1193800" cy="831850"/>
          </a:xfrm>
          <a:prstGeom prst="rect">
            <a:avLst/>
          </a:prstGeom>
          <a:noFill/>
        </p:spPr>
      </p:pic>
      <p:pic>
        <p:nvPicPr>
          <p:cNvPr id="2" name="Picture 2" descr="Image result for serkan ates os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79739"/>
            <a:ext cx="1775834" cy="17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7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26" y="168062"/>
            <a:ext cx="8448350" cy="890033"/>
          </a:xfrm>
        </p:spPr>
        <p:txBody>
          <a:bodyPr/>
          <a:lstStyle/>
          <a:p>
            <a:r>
              <a:rPr lang="en-US" sz="2800" dirty="0" smtClean="0"/>
              <a:t>Energy requirement of grazing animals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8" y="1174631"/>
            <a:ext cx="6016022" cy="2603719"/>
          </a:xfrm>
        </p:spPr>
        <p:txBody>
          <a:bodyPr/>
          <a:lstStyle/>
          <a:p>
            <a:r>
              <a:rPr lang="en-US" sz="2000" b="1" dirty="0" smtClean="0"/>
              <a:t>Maintenance:</a:t>
            </a:r>
            <a:r>
              <a:rPr lang="en-US" sz="2000" dirty="0" smtClean="0"/>
              <a:t> is required for the vital process of circulation, excretion, respiration and muscular activity. </a:t>
            </a:r>
          </a:p>
          <a:p>
            <a:endParaRPr lang="en-US" sz="2000" dirty="0"/>
          </a:p>
          <a:p>
            <a:r>
              <a:rPr lang="en-US" sz="2000" dirty="0" smtClean="0"/>
              <a:t>Defined as the state in which animal is neither gaining nor losing live weight and is not pregnant or lactating.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Image result for animal basal 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1212740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964" y="3734410"/>
            <a:ext cx="85075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Varies according to liveweight.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+15% due to faster turnover rate of leaner body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Lactating females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+10% to maintain the function of udders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Activity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+10-20% walking and grazing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Climate: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+20% cold, wet and windy +50% after shearing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7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26" y="168062"/>
            <a:ext cx="8448350" cy="890033"/>
          </a:xfrm>
        </p:spPr>
        <p:txBody>
          <a:bodyPr/>
          <a:lstStyle/>
          <a:p>
            <a:r>
              <a:rPr lang="en-US" sz="2800" dirty="0" smtClean="0"/>
              <a:t>Energy requirement of grazing animals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26" y="1291130"/>
            <a:ext cx="4030857" cy="2603719"/>
          </a:xfrm>
        </p:spPr>
        <p:txBody>
          <a:bodyPr/>
          <a:lstStyle/>
          <a:p>
            <a:r>
              <a:rPr lang="en-US" sz="2000" b="1" dirty="0" smtClean="0"/>
              <a:t>Pregnancy: </a:t>
            </a:r>
            <a:r>
              <a:rPr lang="en-US" sz="2000" dirty="0" smtClean="0"/>
              <a:t>Negligible until the last third of the pregnancy and proportional to size and number of offspring.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8964" y="3734410"/>
            <a:ext cx="850758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total cost of pregnancy above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250 MJ ME for sheep +single lamb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400 MJ ME for sheep + twin lambs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2200 MJ ME for dairy cows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Image result for pregnant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56" y="1291130"/>
            <a:ext cx="3172053" cy="21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26" y="168062"/>
            <a:ext cx="8448350" cy="890033"/>
          </a:xfrm>
        </p:spPr>
        <p:txBody>
          <a:bodyPr/>
          <a:lstStyle/>
          <a:p>
            <a:r>
              <a:rPr lang="en-US" sz="2800" dirty="0" smtClean="0"/>
              <a:t>Energy requirement of grazing animals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47" y="1192771"/>
            <a:ext cx="4440030" cy="1527050"/>
          </a:xfrm>
        </p:spPr>
        <p:txBody>
          <a:bodyPr/>
          <a:lstStyle/>
          <a:p>
            <a:r>
              <a:rPr lang="en-US" sz="2000" b="1" dirty="0" smtClean="0"/>
              <a:t>Lactation: </a:t>
            </a:r>
            <a:r>
              <a:rPr lang="en-US" sz="2000" dirty="0" smtClean="0"/>
              <a:t>Varies depending on the milk yield and composition.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8964" y="3734410"/>
            <a:ext cx="85075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costs are: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6.2  MJ ME per liter for Jersey cows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5.4 MJ ME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liter for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Friesian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cows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7.5 MJ ME per liter for lactating ewes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Image result for Lactating c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28" y="1193667"/>
            <a:ext cx="4032948" cy="21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rsey c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3724739"/>
            <a:ext cx="1973111" cy="131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olstein c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5140275"/>
            <a:ext cx="1973111" cy="13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86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26" y="168062"/>
            <a:ext cx="8448350" cy="890033"/>
          </a:xfrm>
        </p:spPr>
        <p:txBody>
          <a:bodyPr/>
          <a:lstStyle/>
          <a:p>
            <a:r>
              <a:rPr lang="en-US" sz="2800" dirty="0" smtClean="0"/>
              <a:t>Energy requirement of grazing animals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9" y="1196752"/>
            <a:ext cx="5606193" cy="216462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Liveweight change: </a:t>
            </a:r>
            <a:r>
              <a:rPr lang="en-US" sz="2000" dirty="0" smtClean="0"/>
              <a:t>Varies depending on the amount of gained made and composition. </a:t>
            </a:r>
            <a:r>
              <a:rPr lang="en-US" sz="1800" dirty="0" smtClean="0"/>
              <a:t>As animals mature they deposit more fat relative to protein and require more energy for each kg gain made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63839" y="3642006"/>
            <a:ext cx="52722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costs are: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15-20  MJ ME per kg gain  for young stock (pre-weaning)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25-40 MJ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 per kg gain for growing stock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40-50 MJ ME per kg gain for dairy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cows.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168352" cy="47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Forage intake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01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b="1" i="1">
                <a:solidFill>
                  <a:srgbClr val="008000"/>
                </a:solidFill>
                <a:cs typeface="Times New Roman" panose="02020603050405020304" pitchFamily="18" charset="0"/>
              </a:rPr>
              <a:t>Ad libitum</a:t>
            </a: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 (voluntary intake): amount of forage consumed when unrestricted.  Affected by: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rgbClr val="008000"/>
                </a:solidFill>
                <a:cs typeface="Times New Roman" panose="02020603050405020304" pitchFamily="18" charset="0"/>
              </a:rPr>
              <a:t>Forage characteristics 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rgbClr val="008000"/>
                </a:solidFill>
                <a:cs typeface="Times New Roman" panose="02020603050405020304" pitchFamily="18" charset="0"/>
              </a:rPr>
              <a:t>Animal species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rgbClr val="008000"/>
                </a:solidFill>
                <a:cs typeface="Times New Roman" panose="02020603050405020304" pitchFamily="18" charset="0"/>
              </a:rPr>
              <a:t>Sex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rgbClr val="008000"/>
                </a:solidFill>
                <a:cs typeface="Times New Roman" panose="02020603050405020304" pitchFamily="18" charset="0"/>
              </a:rPr>
              <a:t>Physiological status 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b="1">
                <a:solidFill>
                  <a:srgbClr val="008000"/>
                </a:solidFill>
                <a:cs typeface="Times New Roman" panose="02020603050405020304" pitchFamily="18" charset="0"/>
              </a:rPr>
              <a:t>Health status</a:t>
            </a:r>
          </a:p>
        </p:txBody>
      </p:sp>
      <p:pic>
        <p:nvPicPr>
          <p:cNvPr id="19460" name="Picture 4" descr="O:\CLASSES\CSS310\Chapter17-Utilization\alfalfa-hay-handfu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6"/>
          <a:stretch>
            <a:fillRect/>
          </a:stretch>
        </p:blipFill>
        <p:spPr bwMode="auto">
          <a:xfrm>
            <a:off x="4648200" y="37338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O:\CLASSES\CSS310\Chapter17-Utilization\dairy-pas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30130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Intake regulation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305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cs typeface="Times New Roman" panose="02020603050405020304" pitchFamily="18" charset="0"/>
              </a:rPr>
              <a:t>	Complex regulation including: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Physical limitations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Distention, stretch sensors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NDF concentration, rate of digestion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Physiological control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Hypothalamus, hunger / satiety control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 err="1">
                <a:solidFill>
                  <a:srgbClr val="008000"/>
                </a:solidFill>
                <a:cs typeface="Times New Roman" panose="02020603050405020304" pitchFamily="18" charset="0"/>
              </a:rPr>
              <a:t>Osmolarity</a:t>
            </a: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 of rumen/reticulum fluid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Decrease in rumen fluid pH to 5.0-5.5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Acetic acid concentration increases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 dirty="0">
                <a:solidFill>
                  <a:srgbClr val="008000"/>
                </a:solidFill>
                <a:cs typeface="Times New Roman" panose="02020603050405020304" pitchFamily="18" charset="0"/>
              </a:rPr>
              <a:t>Psychogenic factors 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Herd behavior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Palatability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008000"/>
                </a:solidFill>
                <a:cs typeface="Times New Roman" panose="02020603050405020304" pitchFamily="18" charset="0"/>
              </a:rPr>
              <a:t>Environmental stresses</a:t>
            </a:r>
          </a:p>
        </p:txBody>
      </p:sp>
      <p:pic>
        <p:nvPicPr>
          <p:cNvPr id="21508" name="Picture 6" descr="O:\CLASSES\CSS310\Chapter17-Utilization\cow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6970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O:\CLASSES\CSS310\Chapter17-Utilization\hypothalam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66988"/>
            <a:ext cx="17526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O:\CLASSES\CSS310\Chapter17-Utilization\cows-troug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419100"/>
            <a:ext cx="1746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0" y="374900"/>
            <a:ext cx="7737052" cy="580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70" y="222195"/>
            <a:ext cx="7772400" cy="807850"/>
          </a:xfrm>
        </p:spPr>
        <p:txBody>
          <a:bodyPr anchor="ctr"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Intake 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58242" y="2054655"/>
            <a:ext cx="8280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Intake is a function of a range of factors: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Pasture mass, pre and post grazing important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%dead / % green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Legume content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Climate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Physiological state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0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670" y="222195"/>
            <a:ext cx="7772400" cy="807850"/>
          </a:xfrm>
        </p:spPr>
        <p:txBody>
          <a:bodyPr anchor="ctr"/>
          <a:lstStyle/>
          <a:p>
            <a:pPr eaLnBrk="1" hangingPunct="1"/>
            <a:r>
              <a:rPr lang="en-US" altLang="en-US" sz="2800" dirty="0" smtClean="0">
                <a:solidFill>
                  <a:schemeClr val="tx1"/>
                </a:solidFill>
              </a:rPr>
              <a:t>Intake </a:t>
            </a:r>
            <a:endParaRPr lang="en-US" altLang="en-US" sz="4400" dirty="0" smtClean="0">
              <a:solidFill>
                <a:schemeClr val="tx1"/>
              </a:solidFill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1670" y="1443835"/>
            <a:ext cx="8280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Intake is a function of a range of factors: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Liveweight and body conditions-Large animal consume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Lactation-Lactating animals consume more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Pregnancy- Energy intake increases in the last third of pregnancy but response to feed intake is often small.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Climatic conditions- they eat more in cold conditions and less in high temperatures.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dairy cow producing 25 lt. milk daily will eat more that a cow yielding 15 lt. whatever the sward conditions.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8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Digestive process rates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305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	Digestion speed greatly affects animal performance: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Digestion rate (k)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Percentage of remaining material digested each hour</a:t>
            </a: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Rate of particle size reduction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Reduced to approximately 0.1 inch before passage</a:t>
            </a:r>
            <a:endParaRPr lang="en-US" altLang="en-US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15000"/>
              </a:spcBef>
              <a:buClr>
                <a:srgbClr val="008000"/>
              </a:buClr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Rate of passage</a:t>
            </a:r>
          </a:p>
          <a:p>
            <a:pPr lvl="2" eaLnBrk="1" hangingPunct="1">
              <a:spcBef>
                <a:spcPct val="150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Can vary from 24 – 48 hours; affects intake </a:t>
            </a:r>
            <a:endParaRPr lang="en-US" altLang="en-US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3556" name="Picture 7" descr="O:\CLASSES\CSS310\Chapter17-Utilization\Dairy_Cows-f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97225"/>
            <a:ext cx="60198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762000"/>
            <a:ext cx="8640763" cy="1587500"/>
          </a:xfrm>
        </p:spPr>
        <p:txBody>
          <a:bodyPr/>
          <a:lstStyle/>
          <a:p>
            <a:pPr lvl="1">
              <a:buSzPct val="150000"/>
              <a:buFontTx/>
              <a:buNone/>
            </a:pPr>
            <a:r>
              <a:rPr lang="en-US" altLang="en-US" u="sng" smtClean="0">
                <a:solidFill>
                  <a:srgbClr val="008000"/>
                </a:solidFill>
                <a:cs typeface="Times New Roman" panose="02020603050405020304" pitchFamily="18" charset="0"/>
              </a:rPr>
              <a:t>Purpose</a:t>
            </a:r>
            <a:r>
              <a:rPr lang="en-US" altLang="en-US" smtClean="0">
                <a:solidFill>
                  <a:srgbClr val="008000"/>
                </a:solidFill>
                <a:cs typeface="Times New Roman" panose="02020603050405020304" pitchFamily="18" charset="0"/>
              </a:rPr>
              <a:t>: to help students understand the digestive anatomy of herbivores and forage-related factors affecting animal performance. 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endParaRPr lang="en-US" altLang="en-US" b="1" smtClean="0">
              <a:solidFill>
                <a:srgbClr val="008000"/>
              </a:solidFill>
            </a:endParaRP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endParaRPr lang="en-US" altLang="en-US" b="1" smtClean="0">
              <a:solidFill>
                <a:srgbClr val="008000"/>
              </a:solidFill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349500"/>
            <a:ext cx="568801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Nitrogen nutrition</a:t>
            </a:r>
          </a:p>
        </p:txBody>
      </p:sp>
      <p:sp>
        <p:nvSpPr>
          <p:cNvPr id="25603" name="Text Box 3107"/>
          <p:cNvSpPr txBox="1">
            <a:spLocks noChangeArrowheads="1"/>
          </p:cNvSpPr>
          <p:nvPr/>
        </p:nvSpPr>
        <p:spPr bwMode="auto">
          <a:xfrm>
            <a:off x="914400" y="609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Utilization limited by N if forage &lt; 6-7% crude protein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Improved, managed forages usually energy-limited</a:t>
            </a: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Range or C</a:t>
            </a:r>
            <a:r>
              <a:rPr lang="en-US" altLang="en-US" sz="2000" b="1" baseline="-10000">
                <a:solidFill>
                  <a:srgbClr val="00800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 grass forage may be N-limited</a:t>
            </a: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4" name="Text Box 3117"/>
          <p:cNvSpPr txBox="1">
            <a:spLocks noChangeArrowheads="1"/>
          </p:cNvSpPr>
          <p:nvPr/>
        </p:nvSpPr>
        <p:spPr bwMode="auto">
          <a:xfrm>
            <a:off x="914400" y="1752600"/>
            <a:ext cx="807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Rumen degradable protein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85-95% of herbage protein degraded to NH</a:t>
            </a:r>
            <a:r>
              <a:rPr lang="en-US" altLang="en-US" sz="2000" b="1" baseline="-10000">
                <a:solidFill>
                  <a:srgbClr val="008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 in rumen</a:t>
            </a: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Absorbed by rumen organisms to synthesize new microbial protein</a:t>
            </a: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605" name="Text Box 3118"/>
          <p:cNvSpPr txBox="1">
            <a:spLocks noChangeArrowheads="1"/>
          </p:cNvSpPr>
          <p:nvPr/>
        </p:nvSpPr>
        <p:spPr bwMode="auto">
          <a:xfrm>
            <a:off x="914400" y="3124200"/>
            <a:ext cx="563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Escape, by-pass, protein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Enters the abomasum via the omasum</a:t>
            </a: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Forages with tannin have more by-pass protein</a:t>
            </a: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606" name="Picture 3119" descr="O:\CLASSES\CSS310\Chapter17-Utilization\birdsfoot-tref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971800"/>
            <a:ext cx="19891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120" descr="O:\CLASSES\CSS310\Chapter17-Utilization\Sainfo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4191000"/>
            <a:ext cx="2635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3121"/>
          <p:cNvSpPr txBox="1">
            <a:spLocks noChangeArrowheads="1"/>
          </p:cNvSpPr>
          <p:nvPr/>
        </p:nvSpPr>
        <p:spPr bwMode="auto">
          <a:xfrm>
            <a:off x="6553200" y="5867400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Birdsfoot trefoil</a:t>
            </a:r>
          </a:p>
        </p:txBody>
      </p:sp>
      <p:sp>
        <p:nvSpPr>
          <p:cNvPr id="25609" name="Text Box 3122"/>
          <p:cNvSpPr txBox="1">
            <a:spLocks noChangeArrowheads="1"/>
          </p:cNvSpPr>
          <p:nvPr/>
        </p:nvSpPr>
        <p:spPr bwMode="auto">
          <a:xfrm>
            <a:off x="3352800" y="60198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panose="02020603050405020304" pitchFamily="18" charset="0"/>
              </a:rPr>
              <a:t>Sainfoin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Grazing utilization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8077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Grazing typically: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Lowers production costs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No expenses for harvesting, storing, or feeding</a:t>
            </a:r>
            <a:endParaRPr lang="en-US" altLang="en-US" b="1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Increases energy used for maintenance (NEm)</a:t>
            </a:r>
            <a:r>
              <a:rPr lang="en-US" altLang="en-US" sz="2000" b="1">
                <a:solidFill>
                  <a:srgbClr val="008000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Decreases net energy available for growth and production (NEp) [variable based on quality]</a:t>
            </a:r>
            <a:endParaRPr lang="en-US" altLang="en-US" b="1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Is controlled by hunger/satiety stimuli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Neurohormones </a:t>
            </a:r>
          </a:p>
        </p:txBody>
      </p:sp>
      <p:pic>
        <p:nvPicPr>
          <p:cNvPr id="26628" name="Picture 9" descr="O:\CLASSES\CSS310\Chapter17-Utilization\cow-gra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581400"/>
            <a:ext cx="21844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O:\CLASSES\CSS310\Chapter17-Utilization\hu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46463"/>
            <a:ext cx="3429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O:\CLASSES\CSS310\Chapter17-Utilization\sati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3429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Grazing processes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81946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1000 pound cow: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Requires 30 lb dm/day (3% body weight)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No expenses for harvesting, storing, or feeding</a:t>
            </a:r>
            <a:endParaRPr lang="en-US" altLang="en-US" b="1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Stocking rate depends on: </a:t>
            </a:r>
            <a:r>
              <a:rPr lang="en-US" altLang="en-US" sz="1800" b="1">
                <a:solidFill>
                  <a:srgbClr val="008000"/>
                </a:solidFill>
              </a:rPr>
              <a:t>FOO (forage on offer), RDM (residual dry matter), % utilization, time on paddock </a:t>
            </a:r>
            <a:r>
              <a:rPr lang="en-US" altLang="en-US" sz="1600" b="1">
                <a:solidFill>
                  <a:srgbClr val="008000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If 2500 lb/a FOO and 1200 lb/a RDM = 1300 lbs available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If 75% utilization =  975 lbs/a utilizable (1300*0.75)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If 3-day sets, required forage is 90 lb/cow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975 lb/a utilizable forage / 90 lb/cow = 10.8 cows/a  </a:t>
            </a:r>
          </a:p>
        </p:txBody>
      </p:sp>
      <p:pic>
        <p:nvPicPr>
          <p:cNvPr id="27652" name="Picture 4" descr="O:\CLASSES\CSS310\Chapter17-Utilization\cows-pa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194175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O:\CLASSES\CSS310\Chapter17-Utilization\cattle-pasture-spa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4175"/>
            <a:ext cx="277653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Grazing machanics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647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Sheep and cattle: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tongues and lips to select</a:t>
            </a:r>
            <a:endParaRPr lang="en-US" altLang="en-US" sz="1800" b="1">
              <a:solidFill>
                <a:srgbClr val="008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clamped between incisors and dental pad</a:t>
            </a: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endParaRPr lang="en-US" altLang="en-US" sz="2000" b="1">
              <a:solidFill>
                <a:srgbClr val="008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endParaRPr lang="en-US" altLang="en-US" sz="2000" b="1">
              <a:solidFill>
                <a:srgbClr val="008000"/>
              </a:solidFill>
            </a:endParaRPr>
          </a:p>
          <a:p>
            <a:pPr lvl="1"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>
                <a:solidFill>
                  <a:srgbClr val="008000"/>
                </a:solidFill>
              </a:rPr>
              <a:t>sharp rotation of head to tear             herbage from the plant</a:t>
            </a:r>
          </a:p>
        </p:txBody>
      </p:sp>
      <p:pic>
        <p:nvPicPr>
          <p:cNvPr id="28676" name="Picture 6" descr="O:\CLASSES\CSS310\Chapter17-Utilization\dental-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667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O:\CLASSES\CSS310\Chapter17-Utilization\sheep-graz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322638"/>
            <a:ext cx="20415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Grazing dynamics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647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Intake per day (I) is determined by: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Rate of intake (RI)</a:t>
            </a:r>
            <a:endParaRPr lang="en-US" altLang="en-US" sz="2000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Time spent grazing (GT)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057400" y="1828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CC00CC"/>
                </a:solidFill>
                <a:latin typeface="宋体" panose="02010600030101010101" pitchFamily="2" charset="-122"/>
              </a:rPr>
              <a:t>I = RI * GT</a:t>
            </a:r>
          </a:p>
        </p:txBody>
      </p:sp>
      <p:pic>
        <p:nvPicPr>
          <p:cNvPr id="29701" name="Picture 7" descr="O:\CLASSES\CSS310\Chapter17-Utilization\dairy-graz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2362200"/>
            <a:ext cx="2719387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O:\CLASSES\CSS310\Chapter17-Utilization\c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362200"/>
            <a:ext cx="185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143000" y="4648200"/>
            <a:ext cx="762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To consume 3% body weight in dry matter, a 440-lb animal would have to take 6000 typical-sized bites per day; </a:t>
            </a:r>
          </a:p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at 20 bites per minute, this would require 5 hours.</a:t>
            </a:r>
          </a:p>
          <a:p>
            <a:pPr algn="ctr" eaLnBrk="1" hangingPunct="1">
              <a:spcBef>
                <a:spcPct val="1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Cattle seldom graze for more than 12-14 hours, due to time needed for rumination and other individual and social activities.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4572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Intake and Herbage Allowance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6200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cs typeface="Times New Roman" panose="02020603050405020304" pitchFamily="18" charset="0"/>
              </a:rPr>
              <a:t>Herbage allowance: “</a:t>
            </a: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Amount of herbage available to each livestock unit per unit of time”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endParaRPr lang="en-US" altLang="en-US" sz="1800" b="1">
              <a:solidFill>
                <a:srgbClr val="008000"/>
              </a:solidFill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cs typeface="Times New Roman" panose="02020603050405020304" pitchFamily="18" charset="0"/>
              </a:rPr>
              <a:t>Intake increases up to 0.5 lb / 100 lb BW / hr grazing as allowance increases up to 1.0 lb DM / 100 lb BW</a:t>
            </a:r>
          </a:p>
        </p:txBody>
      </p:sp>
      <p:pic>
        <p:nvPicPr>
          <p:cNvPr id="30724" name="Picture 8" descr="O:\CLASSES\CSS310\Chapter17-Utilization\clover_c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386397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Pasture structure and the daily feed intake</a:t>
            </a:r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0888" y="3284538"/>
            <a:ext cx="4146550" cy="2592387"/>
          </a:xfrm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8512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5076825" y="2420938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broad terms, intake will reflect the interaction of</a:t>
            </a:r>
          </a:p>
        </p:txBody>
      </p:sp>
    </p:spTree>
    <p:extLst>
      <p:ext uri="{BB962C8B-B14F-4D97-AF65-F5344CB8AC3E}">
        <p14:creationId xmlns:p14="http://schemas.microsoft.com/office/powerpoint/2010/main" val="22751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2986" y="5437849"/>
            <a:ext cx="8532132" cy="13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 = time X bite size X bites per minute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taller, more dense the forage, the more forage an animal will get per bite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forage is short, animals waste energy trying to take the last little bites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20" y="69490"/>
            <a:ext cx="4751973" cy="51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2800" smtClean="0">
                <a:solidFill>
                  <a:schemeClr val="tx1"/>
                </a:solidFill>
              </a:rPr>
              <a:t>Practical Implications </a:t>
            </a:r>
            <a:endParaRPr lang="en-US" altLang="en-US" sz="4400" smtClean="0">
              <a:solidFill>
                <a:schemeClr val="tx1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68313" y="1916113"/>
            <a:ext cx="828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87450" y="1289050"/>
            <a:ext cx="727233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Pasture botanical and morphological composition is a good indicator of quality, and can be used to estimate 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High feeding value pastures have attributes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high legume content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high leaf content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low stem content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young herbage 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grown at cool temperatures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NZ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</p:spPr>
        <p:txBody>
          <a:bodyPr/>
          <a:lstStyle/>
          <a:p>
            <a:pPr algn="ctr" eaLnBrk="1" hangingPunct="1"/>
            <a:r>
              <a:rPr lang="en-US" altLang="zh-CN" sz="3200" smtClean="0">
                <a:solidFill>
                  <a:srgbClr val="008000"/>
                </a:solidFill>
                <a:ea typeface="宋体" panose="02010600030101010101" pitchFamily="2" charset="-122"/>
              </a:rPr>
              <a:t>Summary of Forage Utilization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914400" y="836613"/>
            <a:ext cx="8001000" cy="5327650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The symbiotic relationship between digestive tract microorganisms of herbivores and their host animals allows humankind to benefit from energy that would otherwise be unavailable to mammals. 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Ruminants (e.g. cattle, sheep, and goats) are foregut fermenters whereas nonruminants (horses and rabbits) are hindgut fermenters. 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Digestive tract microbes produce enzymes that degrade cellulose and hemicellulose and produce VFAs (acetic, propionic, butyric). 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Forage intake is affected by: forage characteristics, animal species and sex, and physiological and health status.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Forage digestibility is greatly affected by stage of maturity, since that affects protein, fiber, and lignin content.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Sheep and cattle use their tongues and lips to select forage, clamp it between incisors and dental pad, and use a sharp rotation of head to tear herbage from the plant.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Horses bite rather than shear forage (upper &amp; lower incisors).</a:t>
            </a: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31775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Instructional Objectives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900113" y="908050"/>
            <a:ext cx="8243887" cy="5329238"/>
          </a:xfrm>
        </p:spPr>
        <p:txBody>
          <a:bodyPr/>
          <a:lstStyle/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Define herbivore and distinguish between ruminants and non-ruminants.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Define volatile fatty acids and give 3 examples.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List and describe factors affecting animal performance.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List and describe factors affecting fiber digestion.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Diagram how energy can be partitioned into gross, digestible, </a:t>
            </a:r>
            <a:r>
              <a:rPr lang="en-US" altLang="en-US" sz="2400" dirty="0" err="1" smtClean="0">
                <a:solidFill>
                  <a:srgbClr val="008000"/>
                </a:solidFill>
              </a:rPr>
              <a:t>metabolizable</a:t>
            </a:r>
            <a:r>
              <a:rPr lang="en-US" altLang="en-US" sz="2400" dirty="0" smtClean="0">
                <a:solidFill>
                  <a:srgbClr val="008000"/>
                </a:solidFill>
              </a:rPr>
              <a:t>, and net energy.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Explain the importance of the terms </a:t>
            </a:r>
            <a:r>
              <a:rPr lang="en-US" altLang="en-US" sz="2400" dirty="0" err="1" smtClean="0">
                <a:solidFill>
                  <a:srgbClr val="008000"/>
                </a:solidFill>
              </a:rPr>
              <a:t>NEm</a:t>
            </a:r>
            <a:r>
              <a:rPr lang="en-US" altLang="en-US" sz="2400" dirty="0" smtClean="0">
                <a:solidFill>
                  <a:srgbClr val="00800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8000"/>
                </a:solidFill>
              </a:rPr>
              <a:t>NEg</a:t>
            </a:r>
            <a:r>
              <a:rPr lang="en-US" altLang="en-US" sz="2400" dirty="0" smtClean="0">
                <a:solidFill>
                  <a:srgbClr val="008000"/>
                </a:solidFill>
              </a:rPr>
              <a:t>, </a:t>
            </a:r>
            <a:r>
              <a:rPr lang="en-US" altLang="en-US" sz="2400" dirty="0" err="1" smtClean="0">
                <a:solidFill>
                  <a:srgbClr val="008000"/>
                </a:solidFill>
              </a:rPr>
              <a:t>NEl</a:t>
            </a:r>
            <a:r>
              <a:rPr lang="en-US" altLang="en-US" sz="2400" dirty="0" smtClean="0">
                <a:solidFill>
                  <a:srgbClr val="008000"/>
                </a:solidFill>
              </a:rPr>
              <a:t>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List and describe factors affecting intake.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List and describe factors affecting digestibility.</a:t>
            </a:r>
          </a:p>
          <a:p>
            <a:pPr marL="457200" indent="-457200">
              <a:buClr>
                <a:srgbClr val="008000"/>
              </a:buClr>
              <a:buFont typeface="Arial" panose="020B0604020202020204" pitchFamily="34" charset="0"/>
              <a:buAutoNum type="arabicPeriod"/>
            </a:pPr>
            <a:r>
              <a:rPr lang="en-US" altLang="en-US" sz="2400" dirty="0" smtClean="0">
                <a:solidFill>
                  <a:srgbClr val="008000"/>
                </a:solidFill>
              </a:rPr>
              <a:t>Describe how grazing mechanics are different for cows, sheep and goats, and horses.</a:t>
            </a:r>
            <a:br>
              <a:rPr lang="en-US" altLang="en-US" sz="2400" dirty="0" smtClean="0">
                <a:solidFill>
                  <a:srgbClr val="008000"/>
                </a:solidFill>
              </a:rPr>
            </a:br>
            <a:r>
              <a:rPr lang="en-US" altLang="en-US" sz="2400" dirty="0" smtClean="0">
                <a:solidFill>
                  <a:srgbClr val="008000"/>
                </a:solidFill>
              </a:rPr>
              <a:t/>
            </a:r>
            <a:br>
              <a:rPr lang="en-US" altLang="en-US" sz="2400" dirty="0" smtClean="0">
                <a:solidFill>
                  <a:srgbClr val="008000"/>
                </a:solidFill>
              </a:rPr>
            </a:br>
            <a:endParaRPr lang="en-US" altLang="en-US" sz="2400" dirty="0" smtClean="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5"/>
          <p:cNvSpPr>
            <a:spLocks noGrp="1"/>
          </p:cNvSpPr>
          <p:nvPr>
            <p:ph idx="1"/>
          </p:nvPr>
        </p:nvSpPr>
        <p:spPr>
          <a:xfrm>
            <a:off x="914400" y="836613"/>
            <a:ext cx="8001000" cy="2087562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Cattle seldom graze for more than 12-14 hours, due to time needed for rumination and other individual and social activities.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Herbage allowance affects animal intake.</a:t>
            </a:r>
          </a:p>
          <a:p>
            <a:pPr>
              <a:buClr>
                <a:srgbClr val="008000"/>
              </a:buClr>
            </a:pPr>
            <a:r>
              <a:rPr lang="en-US" altLang="en-US" sz="2000" smtClean="0">
                <a:solidFill>
                  <a:srgbClr val="008000"/>
                </a:solidFill>
              </a:rPr>
              <a:t>In nonruminants (equids), ingested protein is hydrolyzed to amino acids in the stomach and passed to the small intestine for absorption.</a:t>
            </a: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  <a:p>
            <a:pPr>
              <a:buClr>
                <a:srgbClr val="008000"/>
              </a:buClr>
            </a:pPr>
            <a:endParaRPr lang="en-US" altLang="en-US" sz="2000" smtClean="0">
              <a:solidFill>
                <a:srgbClr val="008000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</p:spPr>
        <p:txBody>
          <a:bodyPr/>
          <a:lstStyle/>
          <a:p>
            <a:pPr algn="ctr" eaLnBrk="1" hangingPunct="1"/>
            <a:r>
              <a:rPr lang="en-US" altLang="zh-CN" sz="3200" smtClean="0">
                <a:solidFill>
                  <a:srgbClr val="008000"/>
                </a:solidFill>
                <a:ea typeface="宋体" panose="02010600030101010101" pitchFamily="2" charset="-122"/>
              </a:rPr>
              <a:t>Summary of Forage Utilization (cont.)</a:t>
            </a:r>
          </a:p>
        </p:txBody>
      </p:sp>
      <p:pic>
        <p:nvPicPr>
          <p:cNvPr id="34820" name="Picture 35" descr="O:\CLASSES\CSS310\Chapter17-Utilization\cornell-systems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7" t="3755" r="1775" b="3755"/>
          <a:stretch>
            <a:fillRect/>
          </a:stretch>
        </p:blipFill>
        <p:spPr bwMode="auto">
          <a:xfrm>
            <a:off x="3505200" y="5040313"/>
            <a:ext cx="14478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6" descr="O:\CLASSES\CSS310\Chapter17-Utilization\sheep-pas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1263"/>
            <a:ext cx="1752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38" descr="O:\CLASSES\CSS310\Chapter17-Utilization\dairy-pas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16500"/>
            <a:ext cx="22098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9" descr="O:\CLASSES\CSS310\Chapter17-Utilization\horse-pas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13325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896938" y="2917825"/>
            <a:ext cx="51149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8000"/>
              </a:buClr>
              <a:defRPr/>
            </a:pPr>
            <a:r>
              <a:rPr lang="en-US" sz="2000" kern="0" dirty="0" smtClean="0">
                <a:solidFill>
                  <a:srgbClr val="008000"/>
                </a:solidFill>
              </a:rPr>
              <a:t>In dairy cattle, increasing concentrate could not compensate for the negative effects of late maturity hay on digestible dry matter intake.</a:t>
            </a:r>
          </a:p>
          <a:p>
            <a:pPr>
              <a:buClr>
                <a:srgbClr val="008000"/>
              </a:buClr>
              <a:defRPr/>
            </a:pPr>
            <a:endParaRPr lang="en-US" sz="2000" kern="0" dirty="0" smtClean="0">
              <a:solidFill>
                <a:srgbClr val="008000"/>
              </a:solidFill>
            </a:endParaRPr>
          </a:p>
        </p:txBody>
      </p:sp>
      <p:pic>
        <p:nvPicPr>
          <p:cNvPr id="3482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22600"/>
            <a:ext cx="29035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7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References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14400" y="2781300"/>
            <a:ext cx="8229600" cy="1655763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Websites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v"/>
            </a:pPr>
            <a:r>
              <a:rPr lang="en-US" altLang="en-US" sz="2000" smtClean="0">
                <a:solidFill>
                  <a:srgbClr val="008000"/>
                </a:solidFill>
              </a:rPr>
              <a:t>Forage Information System (forages.oregonstate.edu)</a:t>
            </a:r>
          </a:p>
          <a:p>
            <a:pPr lvl="2">
              <a:buClr>
                <a:srgbClr val="008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altLang="en-US" sz="1600" smtClean="0">
                <a:solidFill>
                  <a:srgbClr val="008000"/>
                </a:solidFill>
              </a:rPr>
              <a:t>National Forage &amp; Grasslands Curriculum</a:t>
            </a:r>
          </a:p>
          <a:p>
            <a:pPr lvl="3">
              <a:buClr>
                <a:srgbClr val="008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smtClean="0">
                <a:solidFill>
                  <a:srgbClr val="008000"/>
                </a:solidFill>
              </a:rPr>
              <a:t>http://forages.oregonstate.edu/nfgc/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0113" y="4292600"/>
            <a:ext cx="82296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8000"/>
              </a:buClr>
              <a:defRPr/>
            </a:pPr>
            <a:r>
              <a:rPr lang="en-US" sz="2400" b="1" kern="0" dirty="0" smtClean="0">
                <a:solidFill>
                  <a:srgbClr val="008000"/>
                </a:solidFill>
              </a:rPr>
              <a:t>Media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en-US" sz="2000" kern="0" dirty="0" smtClean="0">
                <a:solidFill>
                  <a:srgbClr val="008000"/>
                </a:solidFill>
              </a:rPr>
              <a:t>Videotape: “Who’s Coming to Dinner?” </a:t>
            </a:r>
          </a:p>
          <a:p>
            <a:pPr lvl="2">
              <a:buClr>
                <a:srgbClr val="008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rgbClr val="008000"/>
                </a:solidFill>
              </a:rPr>
              <a:t>OSU Extension and Experiment Station Communications, 1998. (https://www.agronomy.org/files/jnrlse/issues/1999/news-features-99.pdf)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836613"/>
            <a:ext cx="8229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8000"/>
              </a:buClr>
              <a:defRPr/>
            </a:pPr>
            <a:r>
              <a:rPr lang="en-US" altLang="en-US" sz="2400" b="1" kern="0" dirty="0" smtClean="0">
                <a:solidFill>
                  <a:srgbClr val="008000"/>
                </a:solidFill>
              </a:rPr>
              <a:t>Publications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kern="0" dirty="0" smtClean="0">
                <a:solidFill>
                  <a:srgbClr val="008000"/>
                </a:solidFill>
              </a:rPr>
              <a:t>Forages: An Introduction to Grassland Agriculture Vol. 1, 6</a:t>
            </a:r>
            <a:r>
              <a:rPr lang="en-US" altLang="en-US" sz="2000" kern="0" baseline="30000" dirty="0" smtClean="0">
                <a:solidFill>
                  <a:srgbClr val="008000"/>
                </a:solidFill>
              </a:rPr>
              <a:t>th</a:t>
            </a:r>
            <a:r>
              <a:rPr lang="en-US" altLang="en-US" sz="2000" kern="0" dirty="0" smtClean="0">
                <a:solidFill>
                  <a:srgbClr val="008000"/>
                </a:solidFill>
              </a:rPr>
              <a:t> Ed.</a:t>
            </a:r>
          </a:p>
          <a:p>
            <a:pPr lvl="2">
              <a:buClr>
                <a:srgbClr val="008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smtClean="0">
                <a:solidFill>
                  <a:srgbClr val="008000"/>
                </a:solidFill>
              </a:rPr>
              <a:t>Chapter 17: Forage Utilization (Charles Dougherty and Michael Collins)</a:t>
            </a:r>
          </a:p>
          <a:p>
            <a:pPr lvl="1">
              <a:buClr>
                <a:srgbClr val="008000"/>
              </a:buClr>
              <a:buFont typeface="Wingdings" panose="05000000000000000000" pitchFamily="2" charset="2"/>
              <a:buChar char="v"/>
              <a:defRPr/>
            </a:pPr>
            <a:r>
              <a:rPr lang="en-US" altLang="en-US" sz="2000" kern="0" dirty="0" smtClean="0">
                <a:solidFill>
                  <a:srgbClr val="008000"/>
                </a:solidFill>
              </a:rPr>
              <a:t>PNW 614: Pasture and Grazing Management in the Northwest </a:t>
            </a:r>
          </a:p>
          <a:p>
            <a:pPr lvl="2" indent="-285750">
              <a:buClr>
                <a:srgbClr val="008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altLang="en-US" sz="1600" kern="0" dirty="0" smtClean="0">
                <a:solidFill>
                  <a:srgbClr val="008000"/>
                </a:solidFill>
              </a:rPr>
              <a:t>Chapter 11: Pasture Plant Composition and Forage Nutritional Value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  <a:cs typeface="Times New Roman" panose="02020603050405020304" pitchFamily="18" charset="0"/>
              </a:rPr>
              <a:t>Overview of Chapter 17 – pp. 391-414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762000"/>
            <a:ext cx="6858000" cy="31242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Digestive anatomy of herbivores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Factors affecting animal performance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Nitrogen nutrition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Grazing utilization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Horse nutrition differences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r>
              <a:rPr lang="en-US" altLang="en-US" sz="2400" b="1" smtClean="0">
                <a:solidFill>
                  <a:srgbClr val="008000"/>
                </a:solidFill>
              </a:rPr>
              <a:t>Dairy cattle nutrition differences</a:t>
            </a:r>
          </a:p>
          <a:p>
            <a:pPr eaLnBrk="1" hangingPunct="1">
              <a:spcBef>
                <a:spcPct val="15000"/>
              </a:spcBef>
              <a:buClr>
                <a:srgbClr val="008000"/>
              </a:buClr>
            </a:pPr>
            <a:endParaRPr lang="en-US" altLang="en-US" sz="2400" b="1" smtClean="0">
              <a:solidFill>
                <a:srgbClr val="008000"/>
              </a:solidFill>
            </a:endParaRPr>
          </a:p>
        </p:txBody>
      </p:sp>
      <p:sp>
        <p:nvSpPr>
          <p:cNvPr id="8196" name="Text Box 1040"/>
          <p:cNvSpPr txBox="1">
            <a:spLocks noChangeArrowheads="1"/>
          </p:cNvSpPr>
          <p:nvPr/>
        </p:nvSpPr>
        <p:spPr bwMode="auto">
          <a:xfrm>
            <a:off x="4800600" y="3581400"/>
            <a:ext cx="4191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Herbivores can digest cellulose and hemicellulose to meet their energy needs. This chapter deals with animal and plant factors that influence forage consumption and digestion.</a:t>
            </a:r>
          </a:p>
        </p:txBody>
      </p:sp>
      <p:pic>
        <p:nvPicPr>
          <p:cNvPr id="8197" name="Picture 1043" descr="O:\CLASSES\CSS310\Chapter17-Utilization\ruminant_dig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8100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41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Digestive anatomy of herbivores</a:t>
            </a:r>
          </a:p>
        </p:txBody>
      </p:sp>
      <p:sp>
        <p:nvSpPr>
          <p:cNvPr id="9219" name="Text Box 2078"/>
          <p:cNvSpPr txBox="1">
            <a:spLocks noChangeArrowheads="1"/>
          </p:cNvSpPr>
          <p:nvPr/>
        </p:nvSpPr>
        <p:spPr bwMode="auto">
          <a:xfrm>
            <a:off x="990600" y="762000"/>
            <a:ext cx="76962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CF19C2"/>
                </a:solidFill>
              </a:rPr>
              <a:t>Digestive tract microorganisms produce enzymes (B-glycosidases) that degrade cellulose and hemicellulose.</a:t>
            </a:r>
            <a:r>
              <a:rPr lang="en-US" altLang="en-US" b="1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/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Volatile fatty acids (VFAs) are produced: 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acetic (C2) 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propionic (C3) </a:t>
            </a:r>
          </a:p>
          <a:p>
            <a:pPr eaLnBrk="1" hangingPunct="1">
              <a:spcBef>
                <a:spcPct val="0"/>
              </a:spcBef>
              <a:buClrTx/>
              <a:buSzPct val="150000"/>
              <a:buFontTx/>
              <a:buChar char="•"/>
            </a:pPr>
            <a:r>
              <a:rPr lang="en-US" altLang="en-US" sz="2400" b="1">
                <a:solidFill>
                  <a:srgbClr val="008000"/>
                </a:solidFill>
              </a:rPr>
              <a:t>butyric (C4) </a:t>
            </a:r>
          </a:p>
          <a:p>
            <a:pPr eaLnBrk="1" hangingPunct="1">
              <a:spcBef>
                <a:spcPct val="0"/>
              </a:spcBef>
              <a:buClrTx/>
              <a:buSzPct val="125000"/>
              <a:buFontTx/>
              <a:buNone/>
            </a:pPr>
            <a:endParaRPr lang="en-US" altLang="en-US" sz="2400" b="1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25000"/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</p:txBody>
      </p:sp>
      <p:pic>
        <p:nvPicPr>
          <p:cNvPr id="9220" name="Picture 2080" descr="O:\CLASSES\CSS310\Chapter17-Utilization\gas-chromatography-machi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1988"/>
            <a:ext cx="43434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81" descr="O:\CLASSES\CSS310\Chapter17-Utilization\si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4788"/>
            <a:ext cx="18288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2082"/>
          <p:cNvSpPr txBox="1">
            <a:spLocks noChangeArrowheads="1"/>
          </p:cNvSpPr>
          <p:nvPr/>
        </p:nvSpPr>
        <p:spPr bwMode="auto">
          <a:xfrm>
            <a:off x="1524000" y="5881688"/>
            <a:ext cx="6858000" cy="382587"/>
          </a:xfrm>
          <a:prstGeom prst="rect">
            <a:avLst/>
          </a:prstGeom>
          <a:noFill/>
          <a:ln w="158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Analysis for Volatile Fatty Acids (VFAs) is by gas chromatography.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Digestive anatomy of herbivores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69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25000"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8000"/>
                </a:solidFill>
              </a:rPr>
              <a:t>  Ruminants (ovine and bovine species) are foregut fiber fermenters with multicompartment stomach.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8000"/>
              </a:solidFill>
            </a:endParaRPr>
          </a:p>
        </p:txBody>
      </p:sp>
      <p:pic>
        <p:nvPicPr>
          <p:cNvPr id="11268" name="Picture 4" descr="O:\CLASSES\CSS310\Chapter17-Utilization\anatomy-co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1085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91200" y="2971800"/>
            <a:ext cx="3124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Digestion occurs primarily in the reticulorumen.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410200" y="4114800"/>
            <a:ext cx="358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Issues: </a:t>
            </a:r>
          </a:p>
          <a:p>
            <a:pPr eaLnBrk="1" hangingPunct="1">
              <a:spcBef>
                <a:spcPct val="1500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  Eructation / bloat</a:t>
            </a:r>
          </a:p>
          <a:p>
            <a:pPr eaLnBrk="1" hangingPunct="1">
              <a:spcBef>
                <a:spcPct val="1500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  Global warming / methane</a:t>
            </a:r>
          </a:p>
          <a:p>
            <a:pPr eaLnBrk="1" hangingPunct="1">
              <a:spcBef>
                <a:spcPct val="1500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  Saliva / forage diet buffering of rumen pH</a:t>
            </a:r>
            <a:endParaRPr lang="en-US" altLang="en-US" sz="20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001000" cy="533400"/>
          </a:xfrm>
          <a:noFill/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008000"/>
                </a:solidFill>
              </a:rPr>
              <a:t>Digestive anatomy of herbivores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90600" y="7620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2"/>
                </a:solidFill>
              </a:rPr>
              <a:t>  </a:t>
            </a:r>
            <a:r>
              <a:rPr lang="en-US" altLang="en-US" sz="2400" dirty="0" smtClean="0">
                <a:solidFill>
                  <a:srgbClr val="008000"/>
                </a:solidFill>
              </a:rPr>
              <a:t>Non-ruminants </a:t>
            </a:r>
            <a:r>
              <a:rPr lang="en-US" altLang="en-US" sz="2400" dirty="0">
                <a:solidFill>
                  <a:srgbClr val="008000"/>
                </a:solidFill>
              </a:rPr>
              <a:t>(equids) are hindgut fermenters with </a:t>
            </a:r>
            <a:r>
              <a:rPr lang="en-US" altLang="en-US" sz="2400" dirty="0" smtClean="0">
                <a:solidFill>
                  <a:srgbClr val="008000"/>
                </a:solidFill>
              </a:rPr>
              <a:t>an </a:t>
            </a:r>
            <a:r>
              <a:rPr lang="en-US" altLang="en-US" sz="2400" dirty="0" err="1" smtClean="0">
                <a:solidFill>
                  <a:srgbClr val="008000"/>
                </a:solidFill>
              </a:rPr>
              <a:t>elarged</a:t>
            </a:r>
            <a:r>
              <a:rPr lang="en-US" altLang="en-US" sz="2400" dirty="0" smtClean="0">
                <a:solidFill>
                  <a:srgbClr val="008000"/>
                </a:solidFill>
              </a:rPr>
              <a:t> </a:t>
            </a:r>
            <a:r>
              <a:rPr lang="en-US" altLang="en-US" sz="2400" dirty="0">
                <a:solidFill>
                  <a:srgbClr val="008000"/>
                </a:solidFill>
              </a:rPr>
              <a:t>cecum and colon for cell wall digestion.</a:t>
            </a:r>
            <a:r>
              <a:rPr lang="en-US" altLang="en-US" sz="2400" dirty="0">
                <a:solidFill>
                  <a:schemeClr val="tx2"/>
                </a:solidFill>
              </a:rPr>
              <a:t>  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943600" y="1752600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Fiber digestion occurs primarily in the cecum.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715000" y="2590800"/>
            <a:ext cx="3200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Issues: </a:t>
            </a:r>
          </a:p>
          <a:p>
            <a:pPr eaLnBrk="1" hangingPunct="1">
              <a:spcBef>
                <a:spcPct val="15000"/>
              </a:spcBef>
              <a:buClrTx/>
              <a:buSzPct val="150000"/>
              <a:buFontTx/>
              <a:buChar char="•"/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  Forage quality / digestion</a:t>
            </a:r>
          </a:p>
          <a:p>
            <a:pPr eaLnBrk="1" hangingPunct="1">
              <a:spcBef>
                <a:spcPct val="15000"/>
              </a:spcBef>
              <a:buClrTx/>
              <a:buSzPct val="150000"/>
              <a:buFontTx/>
              <a:buNone/>
            </a:pPr>
            <a:endParaRPr lang="en-US" altLang="en-US" sz="2000">
              <a:latin typeface="宋体" panose="02010600030101010101" pitchFamily="2" charset="-122"/>
            </a:endParaRPr>
          </a:p>
        </p:txBody>
      </p:sp>
      <p:pic>
        <p:nvPicPr>
          <p:cNvPr id="13318" name="Picture 8" descr="O:\CLASSES\CSS310\Chapter17-Utilization\horse-digestive-syste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424847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670" y="374900"/>
            <a:ext cx="7626100" cy="4391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965" y="5118765"/>
            <a:ext cx="763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the role of rumen and fermentation that occurs in the rumen.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Fiber digestion starts at about 6 weeks of age.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3310" y="3478851"/>
            <a:ext cx="1832460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True glandular stomach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Enzymes and HLC acid secretion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503065" y="2958712"/>
            <a:ext cx="458115" cy="458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IES-3June">
  <a:themeElements>
    <a:clrScheme name="SPECIES-3June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SPECIES-3Ju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itchFamily="2" charset="-122"/>
            <a:ea typeface="宋体" pitchFamily="2" charset="-122"/>
          </a:defRPr>
        </a:defPPr>
      </a:lstStyle>
    </a:lnDef>
  </a:objectDefaults>
  <a:extraClrSchemeLst>
    <a:extraClrScheme>
      <a:clrScheme name="SPECIES-3June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ECIES-3June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ES-3Jun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ECIES-3June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C:\Heather's Items\SPECIES-3June.ppt</Template>
  <TotalTime>13802</TotalTime>
  <Words>2216</Words>
  <Application>Microsoft Office PowerPoint</Application>
  <PresentationFormat>On-screen Show (4:3)</PresentationFormat>
  <Paragraphs>382</Paragraphs>
  <Slides>41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宋体</vt:lpstr>
      <vt:lpstr>Arial</vt:lpstr>
      <vt:lpstr>Calibri</vt:lpstr>
      <vt:lpstr>Times New Roman</vt:lpstr>
      <vt:lpstr>Wingdings</vt:lpstr>
      <vt:lpstr>SPECIES-3June</vt:lpstr>
      <vt:lpstr>Office Theme</vt:lpstr>
      <vt:lpstr>7_Default Design</vt:lpstr>
      <vt:lpstr>Default Design</vt:lpstr>
      <vt:lpstr>1_Office Theme</vt:lpstr>
      <vt:lpstr>1_Default Design</vt:lpstr>
      <vt:lpstr>2_Default Design</vt:lpstr>
      <vt:lpstr>PowerPoint Presentation</vt:lpstr>
      <vt:lpstr>PowerPoint Presentation</vt:lpstr>
      <vt:lpstr>Overview</vt:lpstr>
      <vt:lpstr>Instructional Objectives</vt:lpstr>
      <vt:lpstr>Overview of Chapter 17 – pp. 391-414</vt:lpstr>
      <vt:lpstr>Digestive anatomy of herbivores</vt:lpstr>
      <vt:lpstr>Digestive anatomy of herbivores</vt:lpstr>
      <vt:lpstr>Digestive anatomy of herbivores</vt:lpstr>
      <vt:lpstr>PowerPoint Presentation</vt:lpstr>
      <vt:lpstr>PowerPoint Presentation</vt:lpstr>
      <vt:lpstr>PowerPoint Presentation</vt:lpstr>
      <vt:lpstr>PowerPoint Presentation</vt:lpstr>
      <vt:lpstr>Factors affecting animal performance</vt:lpstr>
      <vt:lpstr>Forage digestibility</vt:lpstr>
      <vt:lpstr>ME, DE and Nutritive Value (NV)</vt:lpstr>
      <vt:lpstr>Factors affecting nutritive value </vt:lpstr>
      <vt:lpstr>Factors affecting nutritive value </vt:lpstr>
      <vt:lpstr>Plant Cell Wall Structure</vt:lpstr>
      <vt:lpstr>Forage Quality and Animal Performance</vt:lpstr>
      <vt:lpstr>Energy requirement of grazing animals</vt:lpstr>
      <vt:lpstr>Energy requirement of grazing animals</vt:lpstr>
      <vt:lpstr>Energy requirement of grazing animals</vt:lpstr>
      <vt:lpstr>Energy requirement of grazing animals</vt:lpstr>
      <vt:lpstr>Forage intake</vt:lpstr>
      <vt:lpstr>Intake regulation</vt:lpstr>
      <vt:lpstr>PowerPoint Presentation</vt:lpstr>
      <vt:lpstr>Intake </vt:lpstr>
      <vt:lpstr>Intake </vt:lpstr>
      <vt:lpstr>Digestive process rates</vt:lpstr>
      <vt:lpstr>Nitrogen nutrition</vt:lpstr>
      <vt:lpstr>Grazing utilization</vt:lpstr>
      <vt:lpstr>Grazing processes</vt:lpstr>
      <vt:lpstr>Grazing machanics</vt:lpstr>
      <vt:lpstr>Grazing dynamics</vt:lpstr>
      <vt:lpstr>Intake and Herbage Allowance</vt:lpstr>
      <vt:lpstr>Pasture structure and the daily feed intake</vt:lpstr>
      <vt:lpstr>PowerPoint Presentation</vt:lpstr>
      <vt:lpstr>Practical Implications </vt:lpstr>
      <vt:lpstr>Summary of Forage Utilization</vt:lpstr>
      <vt:lpstr>Summary of Forage Utilization (cont.)</vt:lpstr>
      <vt:lpstr>References</vt:lpstr>
    </vt:vector>
  </TitlesOfParts>
  <Company>Crop and Soil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Forage Species and Varieties  Adaptation and Selection</dc:title>
  <dc:creator>wycoffh</dc:creator>
  <cp:lastModifiedBy>Hannaway, David</cp:lastModifiedBy>
  <cp:revision>920</cp:revision>
  <cp:lastPrinted>1601-01-01T00:00:00Z</cp:lastPrinted>
  <dcterms:created xsi:type="dcterms:W3CDTF">2001-06-05T15:30:02Z</dcterms:created>
  <dcterms:modified xsi:type="dcterms:W3CDTF">2019-06-10T20:22:41Z</dcterms:modified>
</cp:coreProperties>
</file>